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Benjamin Gramsch"/>
  <p:cmAuthor clrIdx="1" id="1" initials="" lastIdx="2" name="Jonas Tha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11T12:44:31.362">
    <p:pos x="6000" y="0"/>
    <p:text>I think the satisfaction is not correctly calculated, in the final agents there are some that have 100% satisfaction, but they do not appear in the satisfaction distribution</p:text>
  </p:cm>
  <p:cm authorId="1" idx="1" dt="2023-12-11T12:44:31.362">
    <p:pos x="6000" y="0"/>
    <p:text>The distance desirability drops off very quickly, so only agents very close to the point will have a high satisfaction. the threshold is set at 0.3 so the only moving agents at the end are the ones below 0.3 on the histogram. If you mean the yellow spots in the plot, those are empty cells i think</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2-11T13:02:21.183">
    <p:pos x="429" y="621"/>
    <p:text>Are 100 iterations enough for the model to converge?</p:text>
  </p:cm>
  <p:cm authorId="1" idx="2" dt="2023-12-11T13:02:21.183">
    <p:pos x="429" y="621"/>
    <p:text>Replaced it with a longer version, same behavior at 500 iterations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545df1045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545df1045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545df1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545df1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545df104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545df104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545df104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545df104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545df10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545df10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545df104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545df104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545df104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545df104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545df104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545df104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58b1e1a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58b1e1a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545df1045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545df104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545df104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545df104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a545df1045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a545df1045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545df1045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545df1045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58b1e1ad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58b1e1ad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545df1045_6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545df1045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545df1045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545df1045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58b1e1ad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58b1e1ad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urban poor are forced to live in heterogeneous and low dense areas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545df1045_6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545df1045_6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urban poor are forced to live in heterogeneous and low dense areas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a545df1045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a545df1045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545df1045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545df1045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Globalization has brought substantial changes in urban structures, increasing the competition for social and economic capital and reshaping the demographic composition of cities due to new demands for labor force \cite{musterd_urban_2020}; this new dynamics of intercity mobility, in combination with increasing market competition, has generated the displacement of low-income individuals, amplifying social segregation \cite{harvey_right_2008}. This segregation significantly influences the social structure, economic opportunities, and the overall distribution of resources within communities \cite{adelman_racial_2007, dadashpoor_exploring_2019, shihadeh_segregation_1996}.</a:t>
            </a:r>
            <a:endParaRPr/>
          </a:p>
          <a:p>
            <a:pPr indent="0" lvl="0" marL="0" rtl="0" algn="l">
              <a:spcBef>
                <a:spcPts val="0"/>
              </a:spcBef>
              <a:spcAft>
                <a:spcPts val="0"/>
              </a:spcAft>
              <a:buNone/>
            </a:pPr>
            <a:r>
              <a:t/>
            </a:r>
            <a:endParaRPr/>
          </a:p>
          <a:p>
            <a:pPr indent="-323850" lvl="0" marL="457200" rtl="0" algn="l">
              <a:lnSpc>
                <a:spcPct val="115000"/>
              </a:lnSpc>
              <a:spcBef>
                <a:spcPts val="0"/>
              </a:spcBef>
              <a:spcAft>
                <a:spcPts val="0"/>
              </a:spcAft>
              <a:buClr>
                <a:srgbClr val="595959"/>
              </a:buClr>
              <a:buSzPts val="1500"/>
              <a:buFont typeface="Lato"/>
              <a:buChar char="-"/>
            </a:pPr>
            <a:r>
              <a:rPr lang="es" sz="1500">
                <a:solidFill>
                  <a:srgbClr val="595959"/>
                </a:solidFill>
                <a:latin typeface="Lato"/>
                <a:ea typeface="Lato"/>
                <a:cs typeface="Lato"/>
                <a:sym typeface="Lato"/>
              </a:rPr>
              <a:t>Segregation has negative impacts on the social structure, economic opportunities, and the overall distribution of resources within communities</a:t>
            </a:r>
            <a:endParaRPr sz="15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s" sz="1500">
                <a:solidFill>
                  <a:srgbClr val="595959"/>
                </a:solidFill>
                <a:latin typeface="Lato"/>
                <a:ea typeface="Lato"/>
                <a:cs typeface="Lato"/>
                <a:sym typeface="Lato"/>
              </a:rPr>
              <a:t>The first studies of social segregation were conducted by the Chicago School of Sociology, which proposed three stages of immigration residential choice and the integration of these communities into urban life. The first stage was the \emph{inner-city ghetto}, in which immigrant communities tend to live in impoverished areas, spatially separated from other groups, the \emph{upward mobility}, in which these groups start integrating into the urban life as part of the workforce, until the final phase which is \emph{dispersal}, in which this group was fully integrated into the city \cite{vaughan_challenges_2011}. However, it was not until the work of \cite{schelling_models_1969} that the segregation dynamics were modeled, which created the base for understanding how local interactions among agents can lead to global patterns of spatial segregation. This model is considered one of the first applications of agent-based models in social sciences and shows the dynamics of self-organization in the housing market and how mild preferences for neighbors of similar characteristics can generate entirely segregated neighborhoods.</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545df1045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545df1045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595959"/>
                </a:solidFill>
                <a:latin typeface="Lato"/>
                <a:ea typeface="Lato"/>
                <a:cs typeface="Lato"/>
                <a:sym typeface="Lato"/>
              </a:rPr>
              <a:t>The Schelling model is considered the first agent based model in social sciences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545df1045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545df1045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technological advancement has helped researchers to make the model more complex</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415ef5c40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415ef5c40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415ef5c40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415ef5c40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415ef5c40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415ef5c40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3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comments" Target="../comments/comment2.xml"/><Relationship Id="rId4" Type="http://schemas.openxmlformats.org/officeDocument/2006/relationships/image" Target="../media/image3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10.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874200" y="1496550"/>
            <a:ext cx="7395600" cy="12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chemeClr val="accent1"/>
                </a:solidFill>
                <a:latin typeface="Lato"/>
                <a:ea typeface="Lato"/>
                <a:cs typeface="Lato"/>
                <a:sym typeface="Lato"/>
              </a:rPr>
              <a:t>Integrating price dynamics and POI to the Schelling model</a:t>
            </a:r>
            <a:endParaRPr sz="2000">
              <a:solidFill>
                <a:schemeClr val="accent1"/>
              </a:solidFill>
              <a:latin typeface="Lato"/>
              <a:ea typeface="Lato"/>
              <a:cs typeface="Lato"/>
              <a:sym typeface="Lato"/>
            </a:endParaRPr>
          </a:p>
        </p:txBody>
      </p:sp>
      <p:sp>
        <p:nvSpPr>
          <p:cNvPr id="87" name="Google Shape;87;p13"/>
          <p:cNvSpPr txBox="1"/>
          <p:nvPr/>
        </p:nvSpPr>
        <p:spPr>
          <a:xfrm>
            <a:off x="958950" y="2259200"/>
            <a:ext cx="7395600" cy="12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accent1"/>
                </a:solidFill>
                <a:latin typeface="Lato"/>
                <a:ea typeface="Lato"/>
                <a:cs typeface="Lato"/>
                <a:sym typeface="Lato"/>
              </a:rPr>
              <a:t>Benjamin Gramsch</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s" sz="1300">
                <a:solidFill>
                  <a:schemeClr val="accent1"/>
                </a:solidFill>
                <a:latin typeface="Lato"/>
                <a:ea typeface="Lato"/>
                <a:cs typeface="Lato"/>
                <a:sym typeface="Lato"/>
              </a:rPr>
              <a:t>Johanna Ribas</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s" sz="1300">
                <a:solidFill>
                  <a:schemeClr val="accent1"/>
                </a:solidFill>
                <a:latin typeface="Lato"/>
                <a:ea typeface="Lato"/>
                <a:cs typeface="Lato"/>
                <a:sym typeface="Lato"/>
              </a:rPr>
              <a:t>Jonas Tam</a:t>
            </a:r>
            <a:endParaRPr sz="1300">
              <a:solidFill>
                <a:schemeClr val="accent1"/>
              </a:solidFill>
              <a:latin typeface="Lato"/>
              <a:ea typeface="Lato"/>
              <a:cs typeface="Lato"/>
              <a:sym typeface="Lato"/>
            </a:endParaRPr>
          </a:p>
          <a:p>
            <a:pPr indent="0" lvl="0" marL="0" rtl="0" algn="ctr">
              <a:spcBef>
                <a:spcPts val="0"/>
              </a:spcBef>
              <a:spcAft>
                <a:spcPts val="0"/>
              </a:spcAft>
              <a:buNone/>
            </a:pPr>
            <a:r>
              <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s" sz="1300">
                <a:solidFill>
                  <a:schemeClr val="accent1"/>
                </a:solidFill>
                <a:latin typeface="Lato"/>
                <a:ea typeface="Lato"/>
                <a:cs typeface="Lato"/>
                <a:sym typeface="Lato"/>
              </a:rPr>
              <a:t>Supervised by:</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s" sz="1300">
                <a:solidFill>
                  <a:schemeClr val="accent1"/>
                </a:solidFill>
                <a:latin typeface="Lato"/>
                <a:ea typeface="Lato"/>
                <a:cs typeface="Lato"/>
                <a:sym typeface="Lato"/>
              </a:rPr>
              <a:t>Prof. Dirk Helbing</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s" sz="1300">
                <a:solidFill>
                  <a:schemeClr val="accent1"/>
                </a:solidFill>
                <a:latin typeface="Lato"/>
                <a:ea typeface="Lato"/>
                <a:cs typeface="Lato"/>
                <a:sym typeface="Lato"/>
              </a:rPr>
              <a:t>Dr. Dino Carpentras</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s" sz="1300">
                <a:solidFill>
                  <a:schemeClr val="accent1"/>
                </a:solidFill>
                <a:latin typeface="Lato"/>
                <a:ea typeface="Lato"/>
                <a:cs typeface="Lato"/>
                <a:sym typeface="Lato"/>
              </a:rPr>
              <a:t>Dr. Damian Dailisan</a:t>
            </a:r>
            <a:endParaRPr sz="1300">
              <a:solidFill>
                <a:schemeClr val="accent1"/>
              </a:solidFill>
              <a:latin typeface="Lato"/>
              <a:ea typeface="Lato"/>
              <a:cs typeface="Lato"/>
              <a:sym typeface="Lato"/>
            </a:endParaRPr>
          </a:p>
        </p:txBody>
      </p:sp>
      <p:pic>
        <p:nvPicPr>
          <p:cNvPr id="88" name="Google Shape;88;p13"/>
          <p:cNvPicPr preferRelativeResize="0"/>
          <p:nvPr/>
        </p:nvPicPr>
        <p:blipFill>
          <a:blip r:embed="rId3">
            <a:alphaModFix/>
          </a:blip>
          <a:stretch>
            <a:fillRect/>
          </a:stretch>
        </p:blipFill>
        <p:spPr>
          <a:xfrm>
            <a:off x="537600" y="4504175"/>
            <a:ext cx="1449600" cy="406850"/>
          </a:xfrm>
          <a:prstGeom prst="rect">
            <a:avLst/>
          </a:prstGeom>
          <a:noFill/>
          <a:ln>
            <a:noFill/>
          </a:ln>
        </p:spPr>
      </p:pic>
      <p:sp>
        <p:nvSpPr>
          <p:cNvPr id="89" name="Google Shape;89;p13"/>
          <p:cNvSpPr txBox="1"/>
          <p:nvPr/>
        </p:nvSpPr>
        <p:spPr>
          <a:xfrm>
            <a:off x="2295700" y="4504200"/>
            <a:ext cx="28986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accent1"/>
                </a:solidFill>
                <a:latin typeface="Lato"/>
                <a:ea typeface="Lato"/>
                <a:cs typeface="Lato"/>
                <a:sym typeface="Lato"/>
              </a:rPr>
              <a:t>12.10.2023</a:t>
            </a:r>
            <a:endParaRPr sz="1000">
              <a:solidFill>
                <a:schemeClr val="accent1"/>
              </a:solidFill>
              <a:latin typeface="Lato"/>
              <a:ea typeface="Lato"/>
              <a:cs typeface="Lato"/>
              <a:sym typeface="Lato"/>
            </a:endParaRPr>
          </a:p>
        </p:txBody>
      </p:sp>
      <p:sp>
        <p:nvSpPr>
          <p:cNvPr id="90" name="Google Shape;90;p13"/>
          <p:cNvSpPr txBox="1"/>
          <p:nvPr/>
        </p:nvSpPr>
        <p:spPr>
          <a:xfrm>
            <a:off x="5194300" y="4504200"/>
            <a:ext cx="39495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accent1"/>
                </a:solidFill>
                <a:latin typeface="Lato"/>
                <a:ea typeface="Lato"/>
                <a:cs typeface="Lato"/>
                <a:sym typeface="Lato"/>
              </a:rPr>
              <a:t>Complex Social Systems: Modelling Agents, Learning, and Games</a:t>
            </a:r>
            <a:endParaRPr sz="10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Strategies</a:t>
            </a:r>
            <a:endParaRPr/>
          </a:p>
        </p:txBody>
      </p:sp>
      <p:pic>
        <p:nvPicPr>
          <p:cNvPr id="172" name="Google Shape;172;p22"/>
          <p:cNvPicPr preferRelativeResize="0"/>
          <p:nvPr/>
        </p:nvPicPr>
        <p:blipFill>
          <a:blip r:embed="rId3">
            <a:alphaModFix/>
          </a:blip>
          <a:stretch>
            <a:fillRect/>
          </a:stretch>
        </p:blipFill>
        <p:spPr>
          <a:xfrm>
            <a:off x="513746" y="1674150"/>
            <a:ext cx="1833409" cy="1833414"/>
          </a:xfrm>
          <a:prstGeom prst="rect">
            <a:avLst/>
          </a:prstGeom>
          <a:noFill/>
          <a:ln>
            <a:noFill/>
          </a:ln>
        </p:spPr>
      </p:pic>
      <p:sp>
        <p:nvSpPr>
          <p:cNvPr id="173" name="Google Shape;173;p22"/>
          <p:cNvSpPr txBox="1"/>
          <p:nvPr/>
        </p:nvSpPr>
        <p:spPr>
          <a:xfrm>
            <a:off x="512788" y="3606591"/>
            <a:ext cx="18333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accent1"/>
                </a:solidFill>
                <a:latin typeface="Lato"/>
                <a:ea typeface="Lato"/>
                <a:cs typeface="Lato"/>
                <a:sym typeface="Lato"/>
              </a:rPr>
              <a:t>Random Move strategy</a:t>
            </a:r>
            <a:endParaRPr sz="1300">
              <a:solidFill>
                <a:schemeClr val="accent1"/>
              </a:solidFill>
              <a:latin typeface="Lato"/>
              <a:ea typeface="Lato"/>
              <a:cs typeface="Lato"/>
              <a:sym typeface="Lato"/>
            </a:endParaRPr>
          </a:p>
        </p:txBody>
      </p:sp>
      <p:pic>
        <p:nvPicPr>
          <p:cNvPr id="174" name="Google Shape;174;p22"/>
          <p:cNvPicPr preferRelativeResize="0"/>
          <p:nvPr/>
        </p:nvPicPr>
        <p:blipFill rotWithShape="1">
          <a:blip r:embed="rId4">
            <a:alphaModFix/>
          </a:blip>
          <a:srcRect b="0" l="0" r="0" t="0"/>
          <a:stretch/>
        </p:blipFill>
        <p:spPr>
          <a:xfrm>
            <a:off x="2606765" y="1674150"/>
            <a:ext cx="1833409" cy="1833414"/>
          </a:xfrm>
          <a:prstGeom prst="rect">
            <a:avLst/>
          </a:prstGeom>
          <a:noFill/>
          <a:ln>
            <a:noFill/>
          </a:ln>
        </p:spPr>
      </p:pic>
      <p:sp>
        <p:nvSpPr>
          <p:cNvPr id="175" name="Google Shape;175;p22"/>
          <p:cNvSpPr txBox="1"/>
          <p:nvPr/>
        </p:nvSpPr>
        <p:spPr>
          <a:xfrm>
            <a:off x="2605806" y="3606591"/>
            <a:ext cx="18333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accent1"/>
                </a:solidFill>
                <a:latin typeface="Lato"/>
                <a:ea typeface="Lato"/>
                <a:cs typeface="Lato"/>
                <a:sym typeface="Lato"/>
              </a:rPr>
              <a:t>Minimum Distance </a:t>
            </a:r>
            <a:r>
              <a:rPr lang="es" sz="1300">
                <a:solidFill>
                  <a:schemeClr val="accent1"/>
                </a:solidFill>
                <a:latin typeface="Lato"/>
                <a:ea typeface="Lato"/>
                <a:cs typeface="Lato"/>
                <a:sym typeface="Lato"/>
              </a:rPr>
              <a:t>strategy</a:t>
            </a:r>
            <a:endParaRPr sz="1300">
              <a:solidFill>
                <a:schemeClr val="accent1"/>
              </a:solidFill>
              <a:latin typeface="Lato"/>
              <a:ea typeface="Lato"/>
              <a:cs typeface="Lato"/>
              <a:sym typeface="Lato"/>
            </a:endParaRPr>
          </a:p>
        </p:txBody>
      </p:sp>
      <p:pic>
        <p:nvPicPr>
          <p:cNvPr id="176" name="Google Shape;176;p22"/>
          <p:cNvPicPr preferRelativeResize="0"/>
          <p:nvPr/>
        </p:nvPicPr>
        <p:blipFill rotWithShape="1">
          <a:blip r:embed="rId5">
            <a:alphaModFix/>
          </a:blip>
          <a:srcRect b="0" l="199" r="199" t="0"/>
          <a:stretch/>
        </p:blipFill>
        <p:spPr>
          <a:xfrm>
            <a:off x="4701805" y="1674150"/>
            <a:ext cx="1833409" cy="1833415"/>
          </a:xfrm>
          <a:prstGeom prst="rect">
            <a:avLst/>
          </a:prstGeom>
          <a:noFill/>
          <a:ln>
            <a:noFill/>
          </a:ln>
        </p:spPr>
      </p:pic>
      <p:sp>
        <p:nvSpPr>
          <p:cNvPr id="177" name="Google Shape;177;p22"/>
          <p:cNvSpPr txBox="1"/>
          <p:nvPr/>
        </p:nvSpPr>
        <p:spPr>
          <a:xfrm>
            <a:off x="4700846" y="3606591"/>
            <a:ext cx="18333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accent1"/>
                </a:solidFill>
                <a:latin typeface="Lato"/>
                <a:ea typeface="Lato"/>
                <a:cs typeface="Lato"/>
                <a:sym typeface="Lato"/>
              </a:rPr>
              <a:t>Dynamic Price </a:t>
            </a:r>
            <a:r>
              <a:rPr lang="es" sz="1300">
                <a:solidFill>
                  <a:schemeClr val="accent1"/>
                </a:solidFill>
                <a:latin typeface="Lato"/>
                <a:ea typeface="Lato"/>
                <a:cs typeface="Lato"/>
                <a:sym typeface="Lato"/>
              </a:rPr>
              <a:t>strategy</a:t>
            </a:r>
            <a:endParaRPr sz="1300">
              <a:solidFill>
                <a:schemeClr val="accent1"/>
              </a:solidFill>
              <a:latin typeface="Lato"/>
              <a:ea typeface="Lato"/>
              <a:cs typeface="Lato"/>
              <a:sym typeface="Lato"/>
            </a:endParaRPr>
          </a:p>
        </p:txBody>
      </p:sp>
      <p:pic>
        <p:nvPicPr>
          <p:cNvPr id="178" name="Google Shape;178;p22"/>
          <p:cNvPicPr preferRelativeResize="0"/>
          <p:nvPr/>
        </p:nvPicPr>
        <p:blipFill rotWithShape="1">
          <a:blip r:embed="rId6">
            <a:alphaModFix/>
          </a:blip>
          <a:srcRect b="0" l="159" r="159" t="0"/>
          <a:stretch/>
        </p:blipFill>
        <p:spPr>
          <a:xfrm>
            <a:off x="6798866" y="1674150"/>
            <a:ext cx="1833410" cy="1833415"/>
          </a:xfrm>
          <a:prstGeom prst="rect">
            <a:avLst/>
          </a:prstGeom>
          <a:noFill/>
          <a:ln>
            <a:noFill/>
          </a:ln>
        </p:spPr>
      </p:pic>
      <p:sp>
        <p:nvSpPr>
          <p:cNvPr id="179" name="Google Shape;179;p22"/>
          <p:cNvSpPr txBox="1"/>
          <p:nvPr/>
        </p:nvSpPr>
        <p:spPr>
          <a:xfrm>
            <a:off x="6797907" y="3606591"/>
            <a:ext cx="18333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accent1"/>
                </a:solidFill>
                <a:latin typeface="Lato"/>
                <a:ea typeface="Lato"/>
                <a:cs typeface="Lato"/>
                <a:sym typeface="Lato"/>
              </a:rPr>
              <a:t>Combined Model</a:t>
            </a:r>
            <a:endParaRPr sz="13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Stable Example</a:t>
            </a:r>
            <a:endParaRPr/>
          </a:p>
        </p:txBody>
      </p:sp>
      <p:pic>
        <p:nvPicPr>
          <p:cNvPr descr="025" id="185" name="Google Shape;185;p23"/>
          <p:cNvPicPr preferRelativeResize="0"/>
          <p:nvPr/>
        </p:nvPicPr>
        <p:blipFill rotWithShape="1">
          <a:blip r:embed="rId3">
            <a:alphaModFix/>
          </a:blip>
          <a:srcRect b="0" l="0" r="0" t="0"/>
          <a:stretch/>
        </p:blipFill>
        <p:spPr>
          <a:xfrm>
            <a:off x="682375" y="985325"/>
            <a:ext cx="7779249" cy="3889624"/>
          </a:xfrm>
          <a:prstGeom prst="rect">
            <a:avLst/>
          </a:prstGeom>
          <a:noFill/>
          <a:ln>
            <a:noFill/>
          </a:ln>
        </p:spPr>
      </p:pic>
      <p:sp>
        <p:nvSpPr>
          <p:cNvPr id="186" name="Google Shape;186;p23"/>
          <p:cNvSpPr txBox="1"/>
          <p:nvPr/>
        </p:nvSpPr>
        <p:spPr>
          <a:xfrm>
            <a:off x="682375" y="4623325"/>
            <a:ext cx="7656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latin typeface="Lato"/>
                <a:ea typeface="Lato"/>
                <a:cs typeface="Lato"/>
                <a:sym typeface="Lato"/>
              </a:rPr>
              <a:t>Once the model converges on a stable state, there is no more movement since all agents are satisfied</a:t>
            </a:r>
            <a:endParaRPr sz="12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Unstable Example</a:t>
            </a:r>
            <a:endParaRPr/>
          </a:p>
        </p:txBody>
      </p:sp>
      <p:pic>
        <p:nvPicPr>
          <p:cNvPr descr="027" id="192" name="Google Shape;192;p24"/>
          <p:cNvPicPr preferRelativeResize="0"/>
          <p:nvPr/>
        </p:nvPicPr>
        <p:blipFill rotWithShape="1">
          <a:blip r:embed="rId3">
            <a:alphaModFix/>
          </a:blip>
          <a:srcRect b="0" l="0" r="0" t="0"/>
          <a:stretch/>
        </p:blipFill>
        <p:spPr>
          <a:xfrm>
            <a:off x="682375" y="1001850"/>
            <a:ext cx="7779249" cy="3889624"/>
          </a:xfrm>
          <a:prstGeom prst="rect">
            <a:avLst/>
          </a:prstGeom>
          <a:noFill/>
          <a:ln>
            <a:noFill/>
          </a:ln>
        </p:spPr>
      </p:pic>
      <p:sp>
        <p:nvSpPr>
          <p:cNvPr id="193" name="Google Shape;193;p24"/>
          <p:cNvSpPr txBox="1"/>
          <p:nvPr/>
        </p:nvSpPr>
        <p:spPr>
          <a:xfrm>
            <a:off x="682375" y="4623325"/>
            <a:ext cx="7656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latin typeface="Lato"/>
                <a:ea typeface="Lato"/>
                <a:cs typeface="Lato"/>
                <a:sym typeface="Lato"/>
              </a:rPr>
              <a:t>Agents do not reach their satisfaction threshold and keep moving indefinitely</a:t>
            </a:r>
            <a:endParaRPr sz="12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Threshold Ranges</a:t>
            </a:r>
            <a:endParaRPr/>
          </a:p>
        </p:txBody>
      </p:sp>
      <p:pic>
        <p:nvPicPr>
          <p:cNvPr id="199" name="Google Shape;199;p25"/>
          <p:cNvPicPr preferRelativeResize="0"/>
          <p:nvPr/>
        </p:nvPicPr>
        <p:blipFill rotWithShape="1">
          <a:blip r:embed="rId3">
            <a:alphaModFix/>
          </a:blip>
          <a:srcRect b="0" l="602" r="592" t="0"/>
          <a:stretch/>
        </p:blipFill>
        <p:spPr>
          <a:xfrm>
            <a:off x="513746" y="1674150"/>
            <a:ext cx="1833409" cy="1833414"/>
          </a:xfrm>
          <a:prstGeom prst="rect">
            <a:avLst/>
          </a:prstGeom>
          <a:noFill/>
          <a:ln>
            <a:noFill/>
          </a:ln>
        </p:spPr>
      </p:pic>
      <p:sp>
        <p:nvSpPr>
          <p:cNvPr id="200" name="Google Shape;200;p25"/>
          <p:cNvSpPr txBox="1"/>
          <p:nvPr/>
        </p:nvSpPr>
        <p:spPr>
          <a:xfrm>
            <a:off x="512788" y="3606591"/>
            <a:ext cx="18333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accent1"/>
                </a:solidFill>
                <a:latin typeface="Lato"/>
                <a:ea typeface="Lato"/>
                <a:cs typeface="Lato"/>
                <a:sym typeface="Lato"/>
              </a:rPr>
              <a:t>0.2</a:t>
            </a:r>
            <a:endParaRPr sz="1300">
              <a:solidFill>
                <a:schemeClr val="accent1"/>
              </a:solidFill>
              <a:latin typeface="Lato"/>
              <a:ea typeface="Lato"/>
              <a:cs typeface="Lato"/>
              <a:sym typeface="Lato"/>
            </a:endParaRPr>
          </a:p>
        </p:txBody>
      </p:sp>
      <p:pic>
        <p:nvPicPr>
          <p:cNvPr id="201" name="Google Shape;201;p25"/>
          <p:cNvPicPr preferRelativeResize="0"/>
          <p:nvPr/>
        </p:nvPicPr>
        <p:blipFill rotWithShape="1">
          <a:blip r:embed="rId4">
            <a:alphaModFix/>
          </a:blip>
          <a:srcRect b="0" l="396" r="396" t="0"/>
          <a:stretch/>
        </p:blipFill>
        <p:spPr>
          <a:xfrm>
            <a:off x="2606765" y="1674150"/>
            <a:ext cx="1833410" cy="1833414"/>
          </a:xfrm>
          <a:prstGeom prst="rect">
            <a:avLst/>
          </a:prstGeom>
          <a:noFill/>
          <a:ln>
            <a:noFill/>
          </a:ln>
        </p:spPr>
      </p:pic>
      <p:sp>
        <p:nvSpPr>
          <p:cNvPr id="202" name="Google Shape;202;p25"/>
          <p:cNvSpPr txBox="1"/>
          <p:nvPr/>
        </p:nvSpPr>
        <p:spPr>
          <a:xfrm>
            <a:off x="2605806" y="3606591"/>
            <a:ext cx="18333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accent1"/>
                </a:solidFill>
                <a:latin typeface="Lato"/>
                <a:ea typeface="Lato"/>
                <a:cs typeface="Lato"/>
                <a:sym typeface="Lato"/>
              </a:rPr>
              <a:t>0.4</a:t>
            </a:r>
            <a:endParaRPr sz="1300">
              <a:solidFill>
                <a:schemeClr val="accent1"/>
              </a:solidFill>
              <a:latin typeface="Lato"/>
              <a:ea typeface="Lato"/>
              <a:cs typeface="Lato"/>
              <a:sym typeface="Lato"/>
            </a:endParaRPr>
          </a:p>
        </p:txBody>
      </p:sp>
      <p:sp>
        <p:nvSpPr>
          <p:cNvPr id="203" name="Google Shape;203;p25"/>
          <p:cNvSpPr txBox="1"/>
          <p:nvPr/>
        </p:nvSpPr>
        <p:spPr>
          <a:xfrm>
            <a:off x="4700846" y="3606591"/>
            <a:ext cx="18333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accent1"/>
                </a:solidFill>
                <a:latin typeface="Lato"/>
                <a:ea typeface="Lato"/>
                <a:cs typeface="Lato"/>
                <a:sym typeface="Lato"/>
              </a:rPr>
              <a:t>0.6</a:t>
            </a:r>
            <a:endParaRPr sz="1300">
              <a:solidFill>
                <a:schemeClr val="accent1"/>
              </a:solidFill>
              <a:latin typeface="Lato"/>
              <a:ea typeface="Lato"/>
              <a:cs typeface="Lato"/>
              <a:sym typeface="Lato"/>
            </a:endParaRPr>
          </a:p>
        </p:txBody>
      </p:sp>
      <p:pic>
        <p:nvPicPr>
          <p:cNvPr id="204" name="Google Shape;204;p25"/>
          <p:cNvPicPr preferRelativeResize="0"/>
          <p:nvPr/>
        </p:nvPicPr>
        <p:blipFill rotWithShape="1">
          <a:blip r:embed="rId5">
            <a:alphaModFix/>
          </a:blip>
          <a:srcRect b="0" l="592" r="602" t="0"/>
          <a:stretch/>
        </p:blipFill>
        <p:spPr>
          <a:xfrm>
            <a:off x="6798866" y="1674150"/>
            <a:ext cx="1833410" cy="1833414"/>
          </a:xfrm>
          <a:prstGeom prst="rect">
            <a:avLst/>
          </a:prstGeom>
          <a:noFill/>
          <a:ln>
            <a:noFill/>
          </a:ln>
        </p:spPr>
      </p:pic>
      <p:sp>
        <p:nvSpPr>
          <p:cNvPr id="205" name="Google Shape;205;p25"/>
          <p:cNvSpPr txBox="1"/>
          <p:nvPr/>
        </p:nvSpPr>
        <p:spPr>
          <a:xfrm>
            <a:off x="6797907" y="3606591"/>
            <a:ext cx="1833300" cy="4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accent1"/>
                </a:solidFill>
                <a:latin typeface="Lato"/>
                <a:ea typeface="Lato"/>
                <a:cs typeface="Lato"/>
                <a:sym typeface="Lato"/>
              </a:rPr>
              <a:t>0.8</a:t>
            </a:r>
            <a:endParaRPr sz="1300">
              <a:solidFill>
                <a:schemeClr val="accent1"/>
              </a:solidFill>
              <a:latin typeface="Lato"/>
              <a:ea typeface="Lato"/>
              <a:cs typeface="Lato"/>
              <a:sym typeface="Lato"/>
            </a:endParaRPr>
          </a:p>
        </p:txBody>
      </p:sp>
      <p:sp>
        <p:nvSpPr>
          <p:cNvPr id="206" name="Google Shape;206;p25"/>
          <p:cNvSpPr txBox="1"/>
          <p:nvPr/>
        </p:nvSpPr>
        <p:spPr>
          <a:xfrm>
            <a:off x="513750" y="4053500"/>
            <a:ext cx="8117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Threshold values between 0.30 and 0.66 consistently result in stable segregation</a:t>
            </a:r>
            <a:endParaRPr sz="1300">
              <a:solidFill>
                <a:schemeClr val="accent1"/>
              </a:solidFill>
              <a:latin typeface="Lato"/>
              <a:ea typeface="Lato"/>
              <a:cs typeface="Lato"/>
              <a:sym typeface="Lato"/>
            </a:endParaRPr>
          </a:p>
        </p:txBody>
      </p:sp>
      <p:pic>
        <p:nvPicPr>
          <p:cNvPr id="207" name="Google Shape;207;p25"/>
          <p:cNvPicPr preferRelativeResize="0"/>
          <p:nvPr/>
        </p:nvPicPr>
        <p:blipFill>
          <a:blip r:embed="rId6">
            <a:alphaModFix/>
          </a:blip>
          <a:stretch>
            <a:fillRect/>
          </a:stretch>
        </p:blipFill>
        <p:spPr>
          <a:xfrm>
            <a:off x="4702875" y="1674150"/>
            <a:ext cx="1833300" cy="18479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Random Strategy with Noise</a:t>
            </a:r>
            <a:endParaRPr/>
          </a:p>
        </p:txBody>
      </p:sp>
      <p:pic>
        <p:nvPicPr>
          <p:cNvPr descr="035" id="213" name="Google Shape;213;p26"/>
          <p:cNvPicPr preferRelativeResize="0"/>
          <p:nvPr/>
        </p:nvPicPr>
        <p:blipFill rotWithShape="1">
          <a:blip r:embed="rId3">
            <a:alphaModFix/>
          </a:blip>
          <a:srcRect b="0" l="0" r="0" t="0"/>
          <a:stretch/>
        </p:blipFill>
        <p:spPr>
          <a:xfrm>
            <a:off x="682375" y="995250"/>
            <a:ext cx="7779249" cy="3889624"/>
          </a:xfrm>
          <a:prstGeom prst="rect">
            <a:avLst/>
          </a:prstGeom>
          <a:noFill/>
          <a:ln>
            <a:noFill/>
          </a:ln>
        </p:spPr>
      </p:pic>
      <p:sp>
        <p:nvSpPr>
          <p:cNvPr id="214" name="Google Shape;214;p26"/>
          <p:cNvSpPr txBox="1"/>
          <p:nvPr/>
        </p:nvSpPr>
        <p:spPr>
          <a:xfrm>
            <a:off x="682375" y="4623325"/>
            <a:ext cx="7656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latin typeface="Lato"/>
                <a:ea typeface="Lato"/>
                <a:cs typeface="Lato"/>
                <a:sym typeface="Lato"/>
              </a:rPr>
              <a:t>Including cell desirability in agent satisfaction introduces noise</a:t>
            </a:r>
            <a:endParaRPr sz="12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a:t>
            </a:r>
            <a:r>
              <a:rPr lang="es"/>
              <a:t>Distance</a:t>
            </a:r>
            <a:r>
              <a:rPr lang="es"/>
              <a:t> Strategy</a:t>
            </a:r>
            <a:endParaRPr/>
          </a:p>
        </p:txBody>
      </p:sp>
      <p:pic>
        <p:nvPicPr>
          <p:cNvPr descr="064" id="220" name="Google Shape;220;p27"/>
          <p:cNvPicPr preferRelativeResize="0"/>
          <p:nvPr/>
        </p:nvPicPr>
        <p:blipFill rotWithShape="1">
          <a:blip r:embed="rId3">
            <a:alphaModFix/>
          </a:blip>
          <a:srcRect b="0" l="0" r="0" t="0"/>
          <a:stretch/>
        </p:blipFill>
        <p:spPr>
          <a:xfrm>
            <a:off x="682375" y="986500"/>
            <a:ext cx="7779249" cy="3889624"/>
          </a:xfrm>
          <a:prstGeom prst="rect">
            <a:avLst/>
          </a:prstGeom>
          <a:noFill/>
          <a:ln>
            <a:noFill/>
          </a:ln>
        </p:spPr>
      </p:pic>
      <p:sp>
        <p:nvSpPr>
          <p:cNvPr id="221" name="Google Shape;221;p27"/>
          <p:cNvSpPr txBox="1"/>
          <p:nvPr/>
        </p:nvSpPr>
        <p:spPr>
          <a:xfrm>
            <a:off x="682375" y="4623325"/>
            <a:ext cx="7656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latin typeface="Lato"/>
                <a:ea typeface="Lato"/>
                <a:cs typeface="Lato"/>
                <a:sym typeface="Lato"/>
              </a:rPr>
              <a:t>Agents only care about distance to point 0 and form a perfect circle</a:t>
            </a:r>
            <a:endParaRPr sz="12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Distance with Noise</a:t>
            </a:r>
            <a:endParaRPr/>
          </a:p>
        </p:txBody>
      </p:sp>
      <p:pic>
        <p:nvPicPr>
          <p:cNvPr id="227" name="Google Shape;227;p28"/>
          <p:cNvPicPr preferRelativeResize="0"/>
          <p:nvPr/>
        </p:nvPicPr>
        <p:blipFill>
          <a:blip r:embed="rId4">
            <a:alphaModFix/>
          </a:blip>
          <a:stretch>
            <a:fillRect/>
          </a:stretch>
        </p:blipFill>
        <p:spPr>
          <a:xfrm>
            <a:off x="682375" y="994025"/>
            <a:ext cx="7779249" cy="3889624"/>
          </a:xfrm>
          <a:prstGeom prst="rect">
            <a:avLst/>
          </a:prstGeom>
          <a:noFill/>
          <a:ln>
            <a:noFill/>
          </a:ln>
        </p:spPr>
      </p:pic>
      <p:sp>
        <p:nvSpPr>
          <p:cNvPr id="228" name="Google Shape;228;p28"/>
          <p:cNvSpPr txBox="1"/>
          <p:nvPr/>
        </p:nvSpPr>
        <p:spPr>
          <a:xfrm>
            <a:off x="682375" y="4623325"/>
            <a:ext cx="7656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latin typeface="Lato"/>
                <a:ea typeface="Lato"/>
                <a:cs typeface="Lato"/>
                <a:sym typeface="Lato"/>
              </a:rPr>
              <a:t>Also including the random strategy component creates more natural behavior</a:t>
            </a:r>
            <a:endParaRPr sz="12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Distance with Noise</a:t>
            </a:r>
            <a:endParaRPr/>
          </a:p>
        </p:txBody>
      </p:sp>
      <p:pic>
        <p:nvPicPr>
          <p:cNvPr id="234" name="Google Shape;234;p29"/>
          <p:cNvPicPr preferRelativeResize="0"/>
          <p:nvPr/>
        </p:nvPicPr>
        <p:blipFill>
          <a:blip r:embed="rId3">
            <a:alphaModFix/>
          </a:blip>
          <a:stretch>
            <a:fillRect/>
          </a:stretch>
        </p:blipFill>
        <p:spPr>
          <a:xfrm>
            <a:off x="1818462" y="949075"/>
            <a:ext cx="5274624" cy="3955975"/>
          </a:xfrm>
          <a:prstGeom prst="rect">
            <a:avLst/>
          </a:prstGeom>
          <a:noFill/>
          <a:ln>
            <a:noFill/>
          </a:ln>
        </p:spPr>
      </p:pic>
      <p:sp>
        <p:nvSpPr>
          <p:cNvPr id="235" name="Google Shape;235;p29"/>
          <p:cNvSpPr txBox="1"/>
          <p:nvPr/>
        </p:nvSpPr>
        <p:spPr>
          <a:xfrm>
            <a:off x="1686075" y="4635350"/>
            <a:ext cx="53607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latin typeface="Lato"/>
                <a:ea typeface="Lato"/>
                <a:cs typeface="Lato"/>
                <a:sym typeface="Lato"/>
              </a:rPr>
              <a:t>Higher demand near center causes outer cells to converge first</a:t>
            </a:r>
            <a:endParaRPr sz="12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Distance with Multiple Points</a:t>
            </a:r>
            <a:endParaRPr/>
          </a:p>
        </p:txBody>
      </p:sp>
      <p:pic>
        <p:nvPicPr>
          <p:cNvPr descr="077" id="241" name="Google Shape;241;p30"/>
          <p:cNvPicPr preferRelativeResize="0"/>
          <p:nvPr/>
        </p:nvPicPr>
        <p:blipFill rotWithShape="1">
          <a:blip r:embed="rId3">
            <a:alphaModFix/>
          </a:blip>
          <a:srcRect b="0" l="0" r="0" t="0"/>
          <a:stretch/>
        </p:blipFill>
        <p:spPr>
          <a:xfrm>
            <a:off x="682375" y="986350"/>
            <a:ext cx="7779249" cy="3889624"/>
          </a:xfrm>
          <a:prstGeom prst="rect">
            <a:avLst/>
          </a:prstGeom>
          <a:noFill/>
          <a:ln>
            <a:noFill/>
          </a:ln>
        </p:spPr>
      </p:pic>
      <p:sp>
        <p:nvSpPr>
          <p:cNvPr id="242" name="Google Shape;242;p30"/>
          <p:cNvSpPr txBox="1"/>
          <p:nvPr/>
        </p:nvSpPr>
        <p:spPr>
          <a:xfrm>
            <a:off x="682375" y="4623325"/>
            <a:ext cx="7656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latin typeface="Lato"/>
                <a:ea typeface="Lato"/>
                <a:cs typeface="Lato"/>
                <a:sym typeface="Lato"/>
              </a:rPr>
              <a:t>Agents sort themselves according to their interests</a:t>
            </a:r>
            <a:endParaRPr sz="12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Dynamic Price Strategy</a:t>
            </a:r>
            <a:endParaRPr/>
          </a:p>
        </p:txBody>
      </p:sp>
      <p:pic>
        <p:nvPicPr>
          <p:cNvPr id="248" name="Google Shape;248;p31"/>
          <p:cNvPicPr preferRelativeResize="0"/>
          <p:nvPr/>
        </p:nvPicPr>
        <p:blipFill rotWithShape="1">
          <a:blip r:embed="rId4">
            <a:alphaModFix/>
          </a:blip>
          <a:srcRect b="0" l="0" r="0" t="0"/>
          <a:stretch/>
        </p:blipFill>
        <p:spPr>
          <a:xfrm>
            <a:off x="682375" y="986350"/>
            <a:ext cx="7779249" cy="3889624"/>
          </a:xfrm>
          <a:prstGeom prst="rect">
            <a:avLst/>
          </a:prstGeom>
          <a:noFill/>
          <a:ln>
            <a:noFill/>
          </a:ln>
        </p:spPr>
      </p:pic>
      <p:sp>
        <p:nvSpPr>
          <p:cNvPr id="249" name="Google Shape;249;p31"/>
          <p:cNvSpPr txBox="1"/>
          <p:nvPr/>
        </p:nvSpPr>
        <p:spPr>
          <a:xfrm>
            <a:off x="682375" y="4623325"/>
            <a:ext cx="7656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latin typeface="Lato"/>
                <a:ea typeface="Lato"/>
                <a:cs typeface="Lato"/>
                <a:sym typeface="Lato"/>
              </a:rPr>
              <a:t>Wealthy agents are easily satisfied while poorer agents move and segregate more</a:t>
            </a:r>
            <a:endParaRPr sz="12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Outline</a:t>
            </a:r>
            <a:endParaRPr/>
          </a:p>
        </p:txBody>
      </p:sp>
      <p:sp>
        <p:nvSpPr>
          <p:cNvPr id="96" name="Google Shape;96;p14"/>
          <p:cNvSpPr txBox="1"/>
          <p:nvPr>
            <p:ph idx="4294967295" type="body"/>
          </p:nvPr>
        </p:nvSpPr>
        <p:spPr>
          <a:xfrm>
            <a:off x="611425" y="1327200"/>
            <a:ext cx="3272400" cy="248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s" sz="1500"/>
              <a:t>Introduction</a:t>
            </a:r>
            <a:endParaRPr sz="1500"/>
          </a:p>
          <a:p>
            <a:pPr indent="-323850" lvl="0" marL="457200" rtl="0" algn="l">
              <a:spcBef>
                <a:spcPts val="0"/>
              </a:spcBef>
              <a:spcAft>
                <a:spcPts val="0"/>
              </a:spcAft>
              <a:buSzPts val="1500"/>
              <a:buChar char="-"/>
            </a:pPr>
            <a:r>
              <a:rPr lang="es" sz="1500"/>
              <a:t>Related work</a:t>
            </a:r>
            <a:endParaRPr sz="1500"/>
          </a:p>
          <a:p>
            <a:pPr indent="-323850" lvl="0" marL="457200" rtl="0" algn="l">
              <a:spcBef>
                <a:spcPts val="0"/>
              </a:spcBef>
              <a:spcAft>
                <a:spcPts val="0"/>
              </a:spcAft>
              <a:buSzPts val="1500"/>
              <a:buChar char="-"/>
            </a:pPr>
            <a:r>
              <a:rPr lang="es" sz="1500"/>
              <a:t>Model description</a:t>
            </a:r>
            <a:endParaRPr sz="1500"/>
          </a:p>
          <a:p>
            <a:pPr indent="-323850" lvl="0" marL="457200" rtl="0" algn="l">
              <a:spcBef>
                <a:spcPts val="0"/>
              </a:spcBef>
              <a:spcAft>
                <a:spcPts val="0"/>
              </a:spcAft>
              <a:buSzPts val="1500"/>
              <a:buChar char="-"/>
            </a:pPr>
            <a:r>
              <a:rPr lang="es" sz="1500"/>
              <a:t>Results</a:t>
            </a:r>
            <a:endParaRPr sz="1500"/>
          </a:p>
          <a:p>
            <a:pPr indent="-323850" lvl="0" marL="457200" rtl="0" algn="l">
              <a:spcBef>
                <a:spcPts val="0"/>
              </a:spcBef>
              <a:spcAft>
                <a:spcPts val="0"/>
              </a:spcAft>
              <a:buSzPts val="1500"/>
              <a:buChar char="-"/>
            </a:pPr>
            <a:r>
              <a:rPr lang="es" sz="1500"/>
              <a:t>Discussion</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Combined Model</a:t>
            </a:r>
            <a:endParaRPr/>
          </a:p>
        </p:txBody>
      </p:sp>
      <p:pic>
        <p:nvPicPr>
          <p:cNvPr id="255" name="Google Shape;255;p32"/>
          <p:cNvPicPr preferRelativeResize="0"/>
          <p:nvPr/>
        </p:nvPicPr>
        <p:blipFill rotWithShape="1">
          <a:blip r:embed="rId3">
            <a:alphaModFix/>
          </a:blip>
          <a:srcRect b="0" l="0" r="0" t="0"/>
          <a:stretch/>
        </p:blipFill>
        <p:spPr>
          <a:xfrm>
            <a:off x="682375" y="986350"/>
            <a:ext cx="7779249" cy="3889624"/>
          </a:xfrm>
          <a:prstGeom prst="rect">
            <a:avLst/>
          </a:prstGeom>
          <a:noFill/>
          <a:ln>
            <a:noFill/>
          </a:ln>
        </p:spPr>
      </p:pic>
      <p:sp>
        <p:nvSpPr>
          <p:cNvPr id="256" name="Google Shape;256;p32"/>
          <p:cNvSpPr txBox="1"/>
          <p:nvPr/>
        </p:nvSpPr>
        <p:spPr>
          <a:xfrm>
            <a:off x="682375" y="4623325"/>
            <a:ext cx="7656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G</a:t>
            </a:r>
            <a:r>
              <a:rPr lang="es" sz="1300">
                <a:solidFill>
                  <a:schemeClr val="accent1"/>
                </a:solidFill>
                <a:latin typeface="Lato"/>
                <a:ea typeface="Lato"/>
                <a:cs typeface="Lato"/>
                <a:sym typeface="Lato"/>
              </a:rPr>
              <a:t>entrification: poor people need to move from their cells because of rising prices </a:t>
            </a:r>
            <a:endParaRPr sz="120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 Combined Model</a:t>
            </a:r>
            <a:endParaRPr/>
          </a:p>
        </p:txBody>
      </p:sp>
      <p:pic>
        <p:nvPicPr>
          <p:cNvPr id="262" name="Google Shape;262;p33"/>
          <p:cNvPicPr preferRelativeResize="0"/>
          <p:nvPr/>
        </p:nvPicPr>
        <p:blipFill rotWithShape="1">
          <a:blip r:embed="rId3">
            <a:alphaModFix/>
          </a:blip>
          <a:srcRect b="0" l="0" r="0" t="0"/>
          <a:stretch/>
        </p:blipFill>
        <p:spPr>
          <a:xfrm>
            <a:off x="682375" y="986350"/>
            <a:ext cx="7779249" cy="3889624"/>
          </a:xfrm>
          <a:prstGeom prst="rect">
            <a:avLst/>
          </a:prstGeom>
          <a:noFill/>
          <a:ln>
            <a:noFill/>
          </a:ln>
        </p:spPr>
      </p:pic>
      <p:sp>
        <p:nvSpPr>
          <p:cNvPr id="263" name="Google Shape;263;p33"/>
          <p:cNvSpPr txBox="1"/>
          <p:nvPr/>
        </p:nvSpPr>
        <p:spPr>
          <a:xfrm>
            <a:off x="682375" y="4623325"/>
            <a:ext cx="76560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Large model with multiple points and 5 agent types</a:t>
            </a:r>
            <a:r>
              <a:rPr lang="es" sz="1300">
                <a:solidFill>
                  <a:schemeClr val="accent1"/>
                </a:solidFill>
                <a:latin typeface="Lato"/>
                <a:ea typeface="Lato"/>
                <a:cs typeface="Lato"/>
                <a:sym typeface="Lato"/>
              </a:rPr>
              <a:t> </a:t>
            </a:r>
            <a:endParaRPr sz="1200">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Discussion</a:t>
            </a:r>
            <a:endParaRPr/>
          </a:p>
        </p:txBody>
      </p:sp>
      <p:sp>
        <p:nvSpPr>
          <p:cNvPr id="269" name="Google Shape;269;p34"/>
          <p:cNvSpPr txBox="1"/>
          <p:nvPr>
            <p:ph idx="4294967295" type="body"/>
          </p:nvPr>
        </p:nvSpPr>
        <p:spPr>
          <a:xfrm>
            <a:off x="611425" y="1327200"/>
            <a:ext cx="7688700" cy="248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s" sz="1500"/>
              <a:t>Our model updates the Schelling model of segregation by adding new variables into the agents decision process</a:t>
            </a:r>
            <a:endParaRPr sz="1500"/>
          </a:p>
          <a:p>
            <a:pPr indent="-323850" lvl="0" marL="457200" rtl="0" algn="l">
              <a:spcBef>
                <a:spcPts val="0"/>
              </a:spcBef>
              <a:spcAft>
                <a:spcPts val="0"/>
              </a:spcAft>
              <a:buSzPts val="1500"/>
              <a:buChar char="-"/>
            </a:pPr>
            <a:r>
              <a:rPr lang="es" sz="1500"/>
              <a:t>The random search process replicates the original Schelling model but with three types of agents</a:t>
            </a:r>
            <a:endParaRPr sz="1500"/>
          </a:p>
          <a:p>
            <a:pPr indent="-323850" lvl="0" marL="457200" rtl="0" algn="l">
              <a:spcBef>
                <a:spcPts val="0"/>
              </a:spcBef>
              <a:spcAft>
                <a:spcPts val="0"/>
              </a:spcAft>
              <a:buSzPts val="1500"/>
              <a:buChar char="-"/>
            </a:pPr>
            <a:r>
              <a:rPr lang="es" sz="1500"/>
              <a:t>The distance model replicates points of interest in the city, and it could represents parks or plazas, a culinary district or other points of interests</a:t>
            </a:r>
            <a:endParaRPr sz="1500"/>
          </a:p>
          <a:p>
            <a:pPr indent="-323850" lvl="0" marL="457200" rtl="0" algn="l">
              <a:spcBef>
                <a:spcPts val="0"/>
              </a:spcBef>
              <a:spcAft>
                <a:spcPts val="0"/>
              </a:spcAft>
              <a:buSzPts val="1500"/>
              <a:buChar char="-"/>
            </a:pPr>
            <a:r>
              <a:rPr lang="es" sz="1500"/>
              <a:t>The dynamic price model replicates the city’s rent price system, in which more dense areas are more expensive</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Discussion</a:t>
            </a:r>
            <a:endParaRPr/>
          </a:p>
        </p:txBody>
      </p:sp>
      <p:sp>
        <p:nvSpPr>
          <p:cNvPr id="275" name="Google Shape;275;p35"/>
          <p:cNvSpPr txBox="1"/>
          <p:nvPr>
            <p:ph idx="4294967295" type="body"/>
          </p:nvPr>
        </p:nvSpPr>
        <p:spPr>
          <a:xfrm>
            <a:off x="611425" y="1327200"/>
            <a:ext cx="4482000" cy="34467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s" sz="1500"/>
              <a:t>Distance model:</a:t>
            </a:r>
            <a:endParaRPr sz="1500"/>
          </a:p>
          <a:p>
            <a:pPr indent="-323850" lvl="1" marL="914400" rtl="0" algn="l">
              <a:spcBef>
                <a:spcPts val="0"/>
              </a:spcBef>
              <a:spcAft>
                <a:spcPts val="0"/>
              </a:spcAft>
              <a:buSzPts val="1500"/>
              <a:buChar char="-"/>
            </a:pPr>
            <a:r>
              <a:rPr lang="es" sz="1500"/>
              <a:t>This model generates a lower level of segregation, as agents try to get as close as possible to the POI</a:t>
            </a:r>
            <a:endParaRPr sz="1500"/>
          </a:p>
          <a:p>
            <a:pPr indent="-323850" lvl="1" marL="914400" rtl="0" algn="l">
              <a:spcBef>
                <a:spcPts val="0"/>
              </a:spcBef>
              <a:spcAft>
                <a:spcPts val="0"/>
              </a:spcAft>
              <a:buSzPts val="1500"/>
              <a:buChar char="-"/>
            </a:pPr>
            <a:r>
              <a:rPr lang="es" sz="1500"/>
              <a:t>The generation of POI that are of interest of different groups can generate lower levels of segregation as the interest for a closer location to </a:t>
            </a:r>
            <a:r>
              <a:rPr lang="es" sz="1500"/>
              <a:t>the venue reduces the empty space.</a:t>
            </a:r>
            <a:endParaRPr sz="1500"/>
          </a:p>
          <a:p>
            <a:pPr indent="-323850" lvl="1" marL="914400" rtl="0" algn="l">
              <a:spcBef>
                <a:spcPts val="0"/>
              </a:spcBef>
              <a:spcAft>
                <a:spcPts val="0"/>
              </a:spcAft>
              <a:buSzPts val="1500"/>
              <a:buChar char="-"/>
            </a:pPr>
            <a:r>
              <a:rPr lang="es" sz="1500"/>
              <a:t>This result converses with Silver et al. (2021) that showed how urban venues can reduce segregation and shape urban form.</a:t>
            </a:r>
            <a:endParaRPr sz="1500"/>
          </a:p>
        </p:txBody>
      </p:sp>
      <p:pic>
        <p:nvPicPr>
          <p:cNvPr id="276" name="Google Shape;276;p35"/>
          <p:cNvPicPr preferRelativeResize="0"/>
          <p:nvPr/>
        </p:nvPicPr>
        <p:blipFill>
          <a:blip r:embed="rId3">
            <a:alphaModFix/>
          </a:blip>
          <a:stretch>
            <a:fillRect/>
          </a:stretch>
        </p:blipFill>
        <p:spPr>
          <a:xfrm>
            <a:off x="5093422" y="1535013"/>
            <a:ext cx="3425600" cy="207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Discussion</a:t>
            </a:r>
            <a:endParaRPr/>
          </a:p>
        </p:txBody>
      </p:sp>
      <p:sp>
        <p:nvSpPr>
          <p:cNvPr id="282" name="Google Shape;282;p36"/>
          <p:cNvSpPr txBox="1"/>
          <p:nvPr>
            <p:ph idx="4294967295" type="body"/>
          </p:nvPr>
        </p:nvSpPr>
        <p:spPr>
          <a:xfrm>
            <a:off x="611425" y="1327200"/>
            <a:ext cx="3960600" cy="3446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s" sz="1500"/>
              <a:t>Dynamic price model:</a:t>
            </a:r>
            <a:endParaRPr sz="1500"/>
          </a:p>
          <a:p>
            <a:pPr indent="-323850" lvl="1" marL="914400" rtl="0" algn="l">
              <a:spcBef>
                <a:spcPts val="0"/>
              </a:spcBef>
              <a:spcAft>
                <a:spcPts val="0"/>
              </a:spcAft>
              <a:buSzPts val="1500"/>
              <a:buChar char="-"/>
            </a:pPr>
            <a:r>
              <a:rPr lang="es" sz="1500"/>
              <a:t>Wealthier individuals easily find a satisfactory place, while poor individuals constantly change without arriving to a steady state.</a:t>
            </a:r>
            <a:endParaRPr sz="1500"/>
          </a:p>
          <a:p>
            <a:pPr indent="-323850" lvl="1" marL="914400" rtl="0" algn="l">
              <a:spcBef>
                <a:spcPts val="0"/>
              </a:spcBef>
              <a:spcAft>
                <a:spcPts val="0"/>
              </a:spcAft>
              <a:buSzPts val="1500"/>
              <a:buChar char="-"/>
            </a:pPr>
            <a:r>
              <a:rPr lang="es" sz="1500"/>
              <a:t>This generates lower segregation than the random model, as agents do not find an affordable place.</a:t>
            </a:r>
            <a:endParaRPr sz="1500"/>
          </a:p>
        </p:txBody>
      </p:sp>
      <p:pic>
        <p:nvPicPr>
          <p:cNvPr id="283" name="Google Shape;283;p36"/>
          <p:cNvPicPr preferRelativeResize="0"/>
          <p:nvPr/>
        </p:nvPicPr>
        <p:blipFill>
          <a:blip r:embed="rId3">
            <a:alphaModFix/>
          </a:blip>
          <a:stretch>
            <a:fillRect/>
          </a:stretch>
        </p:blipFill>
        <p:spPr>
          <a:xfrm>
            <a:off x="4688100" y="1222738"/>
            <a:ext cx="2147650" cy="2698025"/>
          </a:xfrm>
          <a:prstGeom prst="rect">
            <a:avLst/>
          </a:prstGeom>
          <a:noFill/>
          <a:ln>
            <a:noFill/>
          </a:ln>
        </p:spPr>
      </p:pic>
      <p:pic>
        <p:nvPicPr>
          <p:cNvPr id="284" name="Google Shape;284;p36"/>
          <p:cNvPicPr preferRelativeResize="0"/>
          <p:nvPr/>
        </p:nvPicPr>
        <p:blipFill>
          <a:blip r:embed="rId4">
            <a:alphaModFix/>
          </a:blip>
          <a:stretch>
            <a:fillRect/>
          </a:stretch>
        </p:blipFill>
        <p:spPr>
          <a:xfrm>
            <a:off x="6800250" y="1204575"/>
            <a:ext cx="2213150" cy="2734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Discussion</a:t>
            </a:r>
            <a:endParaRPr/>
          </a:p>
        </p:txBody>
      </p:sp>
      <p:sp>
        <p:nvSpPr>
          <p:cNvPr id="290" name="Google Shape;290;p37"/>
          <p:cNvSpPr txBox="1"/>
          <p:nvPr>
            <p:ph idx="4294967295" type="body"/>
          </p:nvPr>
        </p:nvSpPr>
        <p:spPr>
          <a:xfrm>
            <a:off x="611425" y="1327200"/>
            <a:ext cx="3960600" cy="3446700"/>
          </a:xfrm>
          <a:prstGeom prst="rect">
            <a:avLst/>
          </a:prstGeom>
        </p:spPr>
        <p:txBody>
          <a:bodyPr anchorCtr="0" anchor="t" bIns="91425" lIns="91425" spcFirstLastPara="1" rIns="91425" wrap="square" tIns="91425">
            <a:normAutofit fontScale="92500" lnSpcReduction="20000"/>
          </a:bodyPr>
          <a:lstStyle/>
          <a:p>
            <a:pPr indent="-316706" lvl="0" marL="457200" rtl="0" algn="l">
              <a:spcBef>
                <a:spcPts val="0"/>
              </a:spcBef>
              <a:spcAft>
                <a:spcPts val="0"/>
              </a:spcAft>
              <a:buSzPct val="100000"/>
              <a:buChar char="-"/>
            </a:pPr>
            <a:r>
              <a:rPr lang="es" sz="1500"/>
              <a:t>Combined model:</a:t>
            </a:r>
            <a:r>
              <a:rPr lang="es" sz="1500"/>
              <a:t> </a:t>
            </a:r>
            <a:endParaRPr sz="1500"/>
          </a:p>
          <a:p>
            <a:pPr indent="-316706" lvl="1" marL="914400" rtl="0" algn="l">
              <a:spcBef>
                <a:spcPts val="0"/>
              </a:spcBef>
              <a:spcAft>
                <a:spcPts val="0"/>
              </a:spcAft>
              <a:buSzPct val="100000"/>
              <a:buChar char="-"/>
            </a:pPr>
            <a:r>
              <a:rPr lang="es" sz="1500"/>
              <a:t>Including both characteristics into the generates gentrification effects, as individuals prefer to live in more dense areas, the lower-income individuals are forced to move to further areas, generating impoverished suburbs. </a:t>
            </a:r>
            <a:endParaRPr sz="1500"/>
          </a:p>
          <a:p>
            <a:pPr indent="-316706" lvl="1" marL="914400" rtl="0" algn="l">
              <a:spcBef>
                <a:spcPts val="0"/>
              </a:spcBef>
              <a:spcAft>
                <a:spcPts val="0"/>
              </a:spcAft>
              <a:buSzPct val="100000"/>
              <a:buChar char="-"/>
            </a:pPr>
            <a:r>
              <a:rPr lang="es" sz="1500"/>
              <a:t>But it solves the problem of lower income individual not finding a satisfactory location.</a:t>
            </a:r>
            <a:endParaRPr sz="1500"/>
          </a:p>
          <a:p>
            <a:pPr indent="-316706" lvl="0" marL="457200" rtl="0" algn="l">
              <a:spcBef>
                <a:spcPts val="0"/>
              </a:spcBef>
              <a:spcAft>
                <a:spcPts val="0"/>
              </a:spcAft>
              <a:buSzPct val="100000"/>
              <a:buChar char="-"/>
            </a:pPr>
            <a:r>
              <a:rPr lang="es" sz="1500"/>
              <a:t>This model shows that some policies that improve the city can have negative effects in the neighbourhoods, as individuals that are previously living there can be displaced by price increases.</a:t>
            </a:r>
            <a:endParaRPr sz="1500"/>
          </a:p>
        </p:txBody>
      </p:sp>
      <p:pic>
        <p:nvPicPr>
          <p:cNvPr id="291" name="Google Shape;291;p37"/>
          <p:cNvPicPr preferRelativeResize="0"/>
          <p:nvPr/>
        </p:nvPicPr>
        <p:blipFill>
          <a:blip r:embed="rId3">
            <a:alphaModFix/>
          </a:blip>
          <a:stretch>
            <a:fillRect/>
          </a:stretch>
        </p:blipFill>
        <p:spPr>
          <a:xfrm>
            <a:off x="5483425" y="1160975"/>
            <a:ext cx="2446199" cy="2821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References</a:t>
            </a:r>
            <a:endParaRPr/>
          </a:p>
        </p:txBody>
      </p:sp>
      <p:sp>
        <p:nvSpPr>
          <p:cNvPr id="297" name="Google Shape;297;p38"/>
          <p:cNvSpPr txBox="1"/>
          <p:nvPr>
            <p:ph idx="4294967295" type="body"/>
          </p:nvPr>
        </p:nvSpPr>
        <p:spPr>
          <a:xfrm>
            <a:off x="611425" y="1327200"/>
            <a:ext cx="7489500" cy="2948400"/>
          </a:xfrm>
          <a:prstGeom prst="rect">
            <a:avLst/>
          </a:prstGeom>
        </p:spPr>
        <p:txBody>
          <a:bodyPr anchorCtr="0" anchor="t" bIns="91425" lIns="91425" spcFirstLastPara="1" rIns="91425" wrap="square" tIns="91425">
            <a:normAutofit fontScale="77500" lnSpcReduction="20000"/>
          </a:bodyPr>
          <a:lstStyle/>
          <a:p>
            <a:pPr indent="-302418" lvl="0" marL="457200" rtl="0" algn="l">
              <a:spcBef>
                <a:spcPts val="0"/>
              </a:spcBef>
              <a:spcAft>
                <a:spcPts val="0"/>
              </a:spcAft>
              <a:buSzPct val="100000"/>
              <a:buChar char="-"/>
            </a:pPr>
            <a:r>
              <a:rPr lang="es" sz="1500"/>
              <a:t>N. Holden and S. Sheffield, “</a:t>
            </a:r>
            <a:r>
              <a:rPr lang="es" sz="1500"/>
              <a:t>Scaling limits of the Schelling model” </a:t>
            </a:r>
            <a:r>
              <a:rPr lang="es" sz="1500"/>
              <a:t> Probability Theory and Related Fields, 2020.</a:t>
            </a:r>
            <a:endParaRPr sz="1500"/>
          </a:p>
          <a:p>
            <a:pPr indent="-302418" lvl="0" marL="457200" rtl="0" algn="l">
              <a:spcBef>
                <a:spcPts val="0"/>
              </a:spcBef>
              <a:spcAft>
                <a:spcPts val="0"/>
              </a:spcAft>
              <a:buSzPct val="100000"/>
              <a:buChar char="-"/>
            </a:pPr>
            <a:r>
              <a:rPr lang="es" sz="1500"/>
              <a:t>D. Harvey, “The right to the city” New Left Review, London, 2008.</a:t>
            </a:r>
            <a:endParaRPr sz="1500"/>
          </a:p>
          <a:p>
            <a:pPr indent="-302418" lvl="0" marL="457200" rtl="0" algn="l">
              <a:spcBef>
                <a:spcPts val="0"/>
              </a:spcBef>
              <a:spcAft>
                <a:spcPts val="0"/>
              </a:spcAft>
              <a:buSzPct val="100000"/>
              <a:buChar char="-"/>
            </a:pPr>
            <a:r>
              <a:rPr lang="es" sz="1500"/>
              <a:t>H. Dadashpoor and M. Ghazaie, “Exploring the consequences of segregation through residents’ experiences: Evidence of a neighborhood in Tehran metropolis” Cities, vol 95, 2019.</a:t>
            </a:r>
            <a:endParaRPr sz="1500"/>
          </a:p>
          <a:p>
            <a:pPr indent="-302418" lvl="0" marL="457200" rtl="0" algn="l">
              <a:spcBef>
                <a:spcPts val="0"/>
              </a:spcBef>
              <a:spcAft>
                <a:spcPts val="0"/>
              </a:spcAft>
              <a:buSzPct val="100000"/>
              <a:buChar char="-"/>
            </a:pPr>
            <a:r>
              <a:rPr lang="es" sz="1500"/>
              <a:t>E. Hatna and I. Benenson, “Combining segregation and integration: Schelling model dynamics for heterogeneous population” Journal of Artificial Societies and Social Simulation, vol. 18, 2015.</a:t>
            </a:r>
            <a:endParaRPr sz="1500"/>
          </a:p>
          <a:p>
            <a:pPr indent="-302418" lvl="0" marL="457200" rtl="0" algn="l">
              <a:spcBef>
                <a:spcPts val="0"/>
              </a:spcBef>
              <a:spcAft>
                <a:spcPts val="0"/>
              </a:spcAft>
              <a:buSzPct val="100000"/>
              <a:buChar char="-"/>
            </a:pPr>
            <a:r>
              <a:rPr lang="es" sz="1500"/>
              <a:t>Y. Xie and X. Zhou, “Modelling individual-level heterogeneity in racial residential segregation” Proceedings of the National Academy of Sciences, vol. 109, 2012.</a:t>
            </a:r>
            <a:endParaRPr sz="1500"/>
          </a:p>
          <a:p>
            <a:pPr indent="-302418" lvl="0" marL="457200" rtl="0" algn="l">
              <a:spcBef>
                <a:spcPts val="0"/>
              </a:spcBef>
              <a:spcAft>
                <a:spcPts val="0"/>
              </a:spcAft>
              <a:buSzPct val="100000"/>
              <a:buChar char="-"/>
            </a:pPr>
            <a:r>
              <a:rPr lang="es" sz="1500"/>
              <a:t>E. Bruch and R.Mare “Neighborhood choice and neighborhood change” American Journal of Sociology, vol. 112, 2006</a:t>
            </a:r>
            <a:endParaRPr sz="1500"/>
          </a:p>
          <a:p>
            <a:pPr indent="-302418" lvl="0" marL="457200" rtl="0" algn="l">
              <a:spcBef>
                <a:spcPts val="0"/>
              </a:spcBef>
              <a:spcAft>
                <a:spcPts val="0"/>
              </a:spcAft>
              <a:buSzPct val="100000"/>
              <a:buChar char="-"/>
            </a:pPr>
            <a:r>
              <a:rPr lang="es" sz="1500"/>
              <a:t>I. Benenson and E. Hatna, “Minority-Majority Relations in the Schelling Model of Residential Dynamics” Geographical Analysis, vol. 43, 2011.</a:t>
            </a:r>
            <a:endParaRPr sz="1500"/>
          </a:p>
          <a:p>
            <a:pPr indent="-302418" lvl="0" marL="457200" rtl="0" algn="l">
              <a:spcBef>
                <a:spcPts val="0"/>
              </a:spcBef>
              <a:spcAft>
                <a:spcPts val="0"/>
              </a:spcAft>
              <a:buSzPct val="100000"/>
              <a:buChar char="-"/>
            </a:pPr>
            <a:r>
              <a:rPr lang="es" sz="1500"/>
              <a:t>T. Schelling, “Micromotives and M</a:t>
            </a:r>
            <a:r>
              <a:rPr lang="es" sz="1500"/>
              <a:t>acrobehavior” 1978.</a:t>
            </a:r>
            <a:endParaRPr sz="1500"/>
          </a:p>
          <a:p>
            <a:pPr indent="-302418" lvl="0" marL="457200" rtl="0" algn="l">
              <a:spcBef>
                <a:spcPts val="0"/>
              </a:spcBef>
              <a:spcAft>
                <a:spcPts val="0"/>
              </a:spcAft>
              <a:buSzPct val="100000"/>
              <a:buChar char="-"/>
            </a:pPr>
            <a:r>
              <a:rPr lang="es" sz="1500"/>
              <a:t>D. Silver, U. Byrne and P. Adler, “Venues and segregation: A revised Schelling Model” PLOS One, 2021.</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Introduction</a:t>
            </a:r>
            <a:endParaRPr/>
          </a:p>
        </p:txBody>
      </p:sp>
      <p:sp>
        <p:nvSpPr>
          <p:cNvPr id="102" name="Google Shape;102;p15"/>
          <p:cNvSpPr txBox="1"/>
          <p:nvPr>
            <p:ph idx="4294967295" type="body"/>
          </p:nvPr>
        </p:nvSpPr>
        <p:spPr>
          <a:xfrm>
            <a:off x="611425" y="1327200"/>
            <a:ext cx="7688700" cy="248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s" sz="1500"/>
              <a:t>Urbanization and international mobility has </a:t>
            </a:r>
            <a:r>
              <a:rPr lang="es" sz="1500"/>
              <a:t>amplify</a:t>
            </a:r>
            <a:r>
              <a:rPr lang="es" sz="1500"/>
              <a:t> social segregation (Harvey, 2008)</a:t>
            </a:r>
            <a:endParaRPr sz="1500"/>
          </a:p>
          <a:p>
            <a:pPr indent="-323850" lvl="0" marL="457200" rtl="0" algn="l">
              <a:spcBef>
                <a:spcPts val="0"/>
              </a:spcBef>
              <a:spcAft>
                <a:spcPts val="0"/>
              </a:spcAft>
              <a:buSzPts val="1500"/>
              <a:buChar char="-"/>
            </a:pPr>
            <a:r>
              <a:rPr lang="es" sz="1500"/>
              <a:t>Segregation has negative impacts on the social structure, economic opportunities, and the overall distribution of resources within communities (Dadashpoor, 2019)</a:t>
            </a:r>
            <a:endParaRPr sz="1500"/>
          </a:p>
          <a:p>
            <a:pPr indent="-323850" lvl="0" marL="457200" rtl="0" algn="l">
              <a:spcBef>
                <a:spcPts val="0"/>
              </a:spcBef>
              <a:spcAft>
                <a:spcPts val="0"/>
              </a:spcAft>
              <a:buSzPts val="1500"/>
              <a:buChar char="-"/>
            </a:pPr>
            <a:r>
              <a:rPr lang="es" sz="1500"/>
              <a:t>The first studies of segregation started in 1920s with the work of the Chicago School of Sociology</a:t>
            </a:r>
            <a:endParaRPr sz="1500"/>
          </a:p>
          <a:p>
            <a:pPr indent="-323850" lvl="0" marL="457200" rtl="0" algn="l">
              <a:spcBef>
                <a:spcPts val="0"/>
              </a:spcBef>
              <a:spcAft>
                <a:spcPts val="0"/>
              </a:spcAft>
              <a:buSzPts val="1500"/>
              <a:buChar char="-"/>
            </a:pPr>
            <a:r>
              <a:rPr lang="es" sz="1500"/>
              <a:t>Schelling was the first person to model segregation generated by individuals interacting</a:t>
            </a:r>
            <a:endParaRPr sz="1500"/>
          </a:p>
          <a:p>
            <a:pPr indent="0" lvl="0" marL="0" rtl="0" algn="l">
              <a:spcBef>
                <a:spcPts val="1200"/>
              </a:spcBef>
              <a:spcAft>
                <a:spcPts val="12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Introduction</a:t>
            </a:r>
            <a:endParaRPr/>
          </a:p>
        </p:txBody>
      </p:sp>
      <p:sp>
        <p:nvSpPr>
          <p:cNvPr id="108" name="Google Shape;108;p16"/>
          <p:cNvSpPr txBox="1"/>
          <p:nvPr>
            <p:ph idx="4294967295" type="body"/>
          </p:nvPr>
        </p:nvSpPr>
        <p:spPr>
          <a:xfrm>
            <a:off x="611425" y="1327200"/>
            <a:ext cx="7688700" cy="3189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s" sz="1500"/>
              <a:t>The Schelling model was published in 1971</a:t>
            </a:r>
            <a:endParaRPr sz="1500"/>
          </a:p>
          <a:p>
            <a:pPr indent="-323850" lvl="0" marL="457200" rtl="0" algn="l">
              <a:spcBef>
                <a:spcPts val="0"/>
              </a:spcBef>
              <a:spcAft>
                <a:spcPts val="0"/>
              </a:spcAft>
              <a:buSzPts val="1500"/>
              <a:buChar char="-"/>
            </a:pPr>
            <a:r>
              <a:rPr lang="es" sz="1500"/>
              <a:t>There are two types of agents: Blacks and Whites</a:t>
            </a:r>
            <a:endParaRPr sz="1500"/>
          </a:p>
          <a:p>
            <a:pPr indent="-323850" lvl="0" marL="457200" rtl="0" algn="l">
              <a:spcBef>
                <a:spcPts val="0"/>
              </a:spcBef>
              <a:spcAft>
                <a:spcPts val="0"/>
              </a:spcAft>
              <a:buSzPts val="1500"/>
              <a:buChar char="-"/>
            </a:pPr>
            <a:r>
              <a:rPr lang="es" sz="1500"/>
              <a:t>Each agent wants to be with similar neighbours and move accordingly</a:t>
            </a:r>
            <a:endParaRPr sz="1500"/>
          </a:p>
          <a:p>
            <a:pPr indent="-323850" lvl="0" marL="457200" rtl="0" algn="l">
              <a:spcBef>
                <a:spcPts val="0"/>
              </a:spcBef>
              <a:spcAft>
                <a:spcPts val="0"/>
              </a:spcAft>
              <a:buSzPts val="1500"/>
              <a:buChar char="-"/>
            </a:pPr>
            <a:r>
              <a:rPr lang="es" sz="1500"/>
              <a:t>The model showed that a preference for homogeneous neighbours can generate segregation</a:t>
            </a:r>
            <a:endParaRPr sz="1500"/>
          </a:p>
          <a:p>
            <a:pPr indent="0" lvl="0" marL="0" rtl="0" algn="l">
              <a:spcBef>
                <a:spcPts val="1200"/>
              </a:spcBef>
              <a:spcAft>
                <a:spcPts val="1200"/>
              </a:spcAft>
              <a:buNone/>
            </a:pPr>
            <a:r>
              <a:t/>
            </a:r>
            <a:endParaRPr sz="1500"/>
          </a:p>
        </p:txBody>
      </p:sp>
      <p:pic>
        <p:nvPicPr>
          <p:cNvPr descr="Fig. 1" id="109" name="Google Shape;109;p16"/>
          <p:cNvPicPr preferRelativeResize="0"/>
          <p:nvPr/>
        </p:nvPicPr>
        <p:blipFill>
          <a:blip r:embed="rId3">
            <a:alphaModFix/>
          </a:blip>
          <a:stretch>
            <a:fillRect/>
          </a:stretch>
        </p:blipFill>
        <p:spPr>
          <a:xfrm>
            <a:off x="1841700" y="2772700"/>
            <a:ext cx="5460600" cy="1905519"/>
          </a:xfrm>
          <a:prstGeom prst="rect">
            <a:avLst/>
          </a:prstGeom>
          <a:noFill/>
          <a:ln>
            <a:noFill/>
          </a:ln>
        </p:spPr>
      </p:pic>
      <p:sp>
        <p:nvSpPr>
          <p:cNvPr id="110" name="Google Shape;110;p16"/>
          <p:cNvSpPr txBox="1"/>
          <p:nvPr/>
        </p:nvSpPr>
        <p:spPr>
          <a:xfrm>
            <a:off x="1841700" y="4637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Source: </a:t>
            </a:r>
            <a:r>
              <a:rPr lang="es" sz="1200"/>
              <a:t>Holden &amp; Sheffield 2020</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Related work</a:t>
            </a:r>
            <a:endParaRPr/>
          </a:p>
        </p:txBody>
      </p:sp>
      <p:sp>
        <p:nvSpPr>
          <p:cNvPr id="116" name="Google Shape;116;p17"/>
          <p:cNvSpPr txBox="1"/>
          <p:nvPr>
            <p:ph idx="4294967295" type="body"/>
          </p:nvPr>
        </p:nvSpPr>
        <p:spPr>
          <a:xfrm>
            <a:off x="611425" y="1327200"/>
            <a:ext cx="7688700" cy="3519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s" sz="1500"/>
              <a:t>The literature has implemented new versions of the Schelling model</a:t>
            </a:r>
            <a:endParaRPr sz="1500"/>
          </a:p>
          <a:p>
            <a:pPr indent="-323850" lvl="0" marL="457200" rtl="0" algn="l">
              <a:spcBef>
                <a:spcPts val="0"/>
              </a:spcBef>
              <a:spcAft>
                <a:spcPts val="0"/>
              </a:spcAft>
              <a:buSzPts val="1500"/>
              <a:buChar char="-"/>
            </a:pPr>
            <a:r>
              <a:rPr lang="es" sz="1500"/>
              <a:t>Heterogeneous agents can generate patterns of segregation-integration (Hatna &amp; Benenson, 2012) and reduce segregation (Xie, 2012)</a:t>
            </a:r>
            <a:endParaRPr sz="1500"/>
          </a:p>
          <a:p>
            <a:pPr indent="-323850" lvl="0" marL="457200" rtl="0" algn="l">
              <a:spcBef>
                <a:spcPts val="0"/>
              </a:spcBef>
              <a:spcAft>
                <a:spcPts val="0"/>
              </a:spcAft>
              <a:buSzPts val="1500"/>
              <a:buChar char="-"/>
            </a:pPr>
            <a:r>
              <a:rPr lang="es" sz="1500"/>
              <a:t>Heterogeneous groups generate a core segregated neighbour of the bigger group and a periphery of the smaller group (Benenson, 2011)</a:t>
            </a:r>
            <a:endParaRPr sz="1500"/>
          </a:p>
          <a:p>
            <a:pPr indent="-323850" lvl="0" marL="457200" rtl="0" algn="l">
              <a:spcBef>
                <a:spcPts val="0"/>
              </a:spcBef>
              <a:spcAft>
                <a:spcPts val="0"/>
              </a:spcAft>
              <a:buSzPts val="1500"/>
              <a:buChar char="-"/>
            </a:pPr>
            <a:r>
              <a:rPr lang="es" sz="1500"/>
              <a:t>Integrating random agents generate more agent satisfaction and more segregation (Bruch, 2006)</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s" sz="1500"/>
              <a:t>We integrated two variables into the model: Dynamic pricing and Points-of-Interest. Our interest is to replicate agglomeration effects generated by cities.</a:t>
            </a:r>
            <a:endParaRPr sz="1500"/>
          </a:p>
          <a:p>
            <a:pPr indent="0" lvl="0" marL="0" rtl="0" algn="l">
              <a:spcBef>
                <a:spcPts val="1200"/>
              </a:spcBef>
              <a:spcAft>
                <a:spcPts val="1200"/>
              </a:spcAft>
              <a:buNone/>
            </a:pPr>
            <a: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Model Description</a:t>
            </a:r>
            <a:endParaRPr/>
          </a:p>
        </p:txBody>
      </p:sp>
      <p:sp>
        <p:nvSpPr>
          <p:cNvPr id="122" name="Google Shape;122;p18"/>
          <p:cNvSpPr txBox="1"/>
          <p:nvPr>
            <p:ph idx="4294967295" type="body"/>
          </p:nvPr>
        </p:nvSpPr>
        <p:spPr>
          <a:xfrm>
            <a:off x="901650" y="3416000"/>
            <a:ext cx="3272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t>Agent’s attributes:</a:t>
            </a:r>
            <a:endParaRPr b="1" sz="1500"/>
          </a:p>
          <a:p>
            <a:pPr indent="-323850" lvl="0" marL="457200" rtl="0" algn="l">
              <a:spcBef>
                <a:spcPts val="1200"/>
              </a:spcBef>
              <a:spcAft>
                <a:spcPts val="0"/>
              </a:spcAft>
              <a:buSzPts val="1500"/>
              <a:buChar char="-"/>
            </a:pPr>
            <a:r>
              <a:rPr lang="es" sz="1500"/>
              <a:t>Agent type</a:t>
            </a:r>
            <a:endParaRPr sz="1500"/>
          </a:p>
          <a:p>
            <a:pPr indent="-323850" lvl="0" marL="457200" rtl="0" algn="l">
              <a:spcBef>
                <a:spcPts val="0"/>
              </a:spcBef>
              <a:spcAft>
                <a:spcPts val="0"/>
              </a:spcAft>
              <a:buSzPts val="1500"/>
              <a:buChar char="-"/>
            </a:pPr>
            <a:r>
              <a:rPr lang="es" sz="1500"/>
              <a:t>Wealth </a:t>
            </a:r>
            <a:endParaRPr sz="1500"/>
          </a:p>
          <a:p>
            <a:pPr indent="-323850" lvl="0" marL="457200" rtl="0" algn="l">
              <a:spcBef>
                <a:spcPts val="0"/>
              </a:spcBef>
              <a:spcAft>
                <a:spcPts val="0"/>
              </a:spcAft>
              <a:buSzPts val="1500"/>
              <a:buChar char="-"/>
            </a:pPr>
            <a:r>
              <a:rPr lang="es" sz="1500"/>
              <a:t>Satisfaction threshold</a:t>
            </a:r>
            <a:endParaRPr sz="1500"/>
          </a:p>
          <a:p>
            <a:pPr indent="-323850" lvl="0" marL="457200" rtl="0" algn="l">
              <a:spcBef>
                <a:spcPts val="0"/>
              </a:spcBef>
              <a:spcAft>
                <a:spcPts val="0"/>
              </a:spcAft>
              <a:buSzPts val="1500"/>
              <a:buChar char="-"/>
            </a:pPr>
            <a:r>
              <a:rPr lang="es" sz="1500"/>
              <a:t>Interest in each type of </a:t>
            </a:r>
            <a:r>
              <a:rPr lang="es" sz="1500"/>
              <a:t>amenity</a:t>
            </a:r>
            <a:endParaRPr sz="1500"/>
          </a:p>
        </p:txBody>
      </p:sp>
      <p:sp>
        <p:nvSpPr>
          <p:cNvPr id="123" name="Google Shape;123;p18"/>
          <p:cNvSpPr txBox="1"/>
          <p:nvPr/>
        </p:nvSpPr>
        <p:spPr>
          <a:xfrm>
            <a:off x="5248275" y="3416000"/>
            <a:ext cx="3461700" cy="11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500">
                <a:solidFill>
                  <a:schemeClr val="accent1"/>
                </a:solidFill>
                <a:latin typeface="Lato"/>
                <a:ea typeface="Lato"/>
                <a:cs typeface="Lato"/>
                <a:sym typeface="Lato"/>
              </a:rPr>
              <a:t>Spatial attributes:</a:t>
            </a:r>
            <a:endParaRPr b="1" sz="1500">
              <a:solidFill>
                <a:schemeClr val="accent1"/>
              </a:solidFill>
              <a:latin typeface="Lato"/>
              <a:ea typeface="Lato"/>
              <a:cs typeface="Lato"/>
              <a:sym typeface="Lato"/>
            </a:endParaRPr>
          </a:p>
          <a:p>
            <a:pPr indent="-323850" lvl="0" marL="457200" rtl="0" algn="l">
              <a:lnSpc>
                <a:spcPct val="115000"/>
              </a:lnSpc>
              <a:spcBef>
                <a:spcPts val="1200"/>
              </a:spcBef>
              <a:spcAft>
                <a:spcPts val="0"/>
              </a:spcAft>
              <a:buClr>
                <a:schemeClr val="accent1"/>
              </a:buClr>
              <a:buSzPts val="1500"/>
              <a:buFont typeface="Lato"/>
              <a:buChar char="-"/>
            </a:pPr>
            <a:r>
              <a:rPr lang="es" sz="1500">
                <a:solidFill>
                  <a:schemeClr val="accent1"/>
                </a:solidFill>
                <a:latin typeface="Lato"/>
                <a:ea typeface="Lato"/>
                <a:cs typeface="Lato"/>
                <a:sym typeface="Lato"/>
              </a:rPr>
              <a:t>Cell type (amenities)</a:t>
            </a:r>
            <a:endParaRPr sz="1500">
              <a:solidFill>
                <a:schemeClr val="accent1"/>
              </a:solidFill>
              <a:latin typeface="Lato"/>
              <a:ea typeface="Lato"/>
              <a:cs typeface="Lato"/>
              <a:sym typeface="Lato"/>
            </a:endParaRPr>
          </a:p>
          <a:p>
            <a:pPr indent="-323850" lvl="0" marL="457200" rtl="0" algn="l">
              <a:lnSpc>
                <a:spcPct val="115000"/>
              </a:lnSpc>
              <a:spcBef>
                <a:spcPts val="0"/>
              </a:spcBef>
              <a:spcAft>
                <a:spcPts val="0"/>
              </a:spcAft>
              <a:buClr>
                <a:schemeClr val="accent1"/>
              </a:buClr>
              <a:buSzPts val="1500"/>
              <a:buFont typeface="Lato"/>
              <a:buChar char="-"/>
            </a:pPr>
            <a:r>
              <a:rPr lang="es" sz="1500">
                <a:solidFill>
                  <a:schemeClr val="accent1"/>
                </a:solidFill>
                <a:latin typeface="Lato"/>
                <a:ea typeface="Lato"/>
                <a:cs typeface="Lato"/>
                <a:sym typeface="Lato"/>
              </a:rPr>
              <a:t>Cell price</a:t>
            </a:r>
            <a:endParaRPr sz="1600"/>
          </a:p>
        </p:txBody>
      </p:sp>
      <p:pic>
        <p:nvPicPr>
          <p:cNvPr id="124" name="Google Shape;124;p18"/>
          <p:cNvPicPr preferRelativeResize="0"/>
          <p:nvPr/>
        </p:nvPicPr>
        <p:blipFill>
          <a:blip r:embed="rId3">
            <a:alphaModFix/>
          </a:blip>
          <a:stretch>
            <a:fillRect/>
          </a:stretch>
        </p:blipFill>
        <p:spPr>
          <a:xfrm>
            <a:off x="1119325" y="1388125"/>
            <a:ext cx="1943549" cy="1943549"/>
          </a:xfrm>
          <a:prstGeom prst="rect">
            <a:avLst/>
          </a:prstGeom>
          <a:noFill/>
          <a:ln>
            <a:noFill/>
          </a:ln>
        </p:spPr>
      </p:pic>
      <p:pic>
        <p:nvPicPr>
          <p:cNvPr id="125" name="Google Shape;125;p18"/>
          <p:cNvPicPr preferRelativeResize="0"/>
          <p:nvPr/>
        </p:nvPicPr>
        <p:blipFill>
          <a:blip r:embed="rId4">
            <a:alphaModFix/>
          </a:blip>
          <a:stretch>
            <a:fillRect/>
          </a:stretch>
        </p:blipFill>
        <p:spPr>
          <a:xfrm>
            <a:off x="5575400" y="1313300"/>
            <a:ext cx="1856451" cy="1856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9"/>
          <p:cNvPicPr preferRelativeResize="0"/>
          <p:nvPr/>
        </p:nvPicPr>
        <p:blipFill rotWithShape="1">
          <a:blip r:embed="rId3">
            <a:alphaModFix/>
          </a:blip>
          <a:srcRect b="0" l="3827" r="0" t="5695"/>
          <a:stretch/>
        </p:blipFill>
        <p:spPr>
          <a:xfrm>
            <a:off x="307425" y="1295200"/>
            <a:ext cx="2700000" cy="2700000"/>
          </a:xfrm>
          <a:prstGeom prst="rect">
            <a:avLst/>
          </a:prstGeom>
          <a:noFill/>
          <a:ln>
            <a:noFill/>
          </a:ln>
        </p:spPr>
      </p:pic>
      <p:pic>
        <p:nvPicPr>
          <p:cNvPr id="131" name="Google Shape;131;p19"/>
          <p:cNvPicPr preferRelativeResize="0"/>
          <p:nvPr/>
        </p:nvPicPr>
        <p:blipFill rotWithShape="1">
          <a:blip r:embed="rId4">
            <a:alphaModFix/>
          </a:blip>
          <a:srcRect b="0" l="0" r="0" t="5695"/>
          <a:stretch/>
        </p:blipFill>
        <p:spPr>
          <a:xfrm>
            <a:off x="5967325" y="1295200"/>
            <a:ext cx="2700000" cy="2700000"/>
          </a:xfrm>
          <a:prstGeom prst="rect">
            <a:avLst/>
          </a:prstGeom>
          <a:noFill/>
          <a:ln>
            <a:noFill/>
          </a:ln>
        </p:spPr>
      </p:pic>
      <p:pic>
        <p:nvPicPr>
          <p:cNvPr id="132" name="Google Shape;132;p19"/>
          <p:cNvPicPr preferRelativeResize="0"/>
          <p:nvPr/>
        </p:nvPicPr>
        <p:blipFill rotWithShape="1">
          <a:blip r:embed="rId5">
            <a:alphaModFix/>
          </a:blip>
          <a:srcRect b="0" l="4415" r="0" t="7791"/>
          <a:stretch/>
        </p:blipFill>
        <p:spPr>
          <a:xfrm>
            <a:off x="3125475" y="1275700"/>
            <a:ext cx="2700000" cy="2700000"/>
          </a:xfrm>
          <a:prstGeom prst="rect">
            <a:avLst/>
          </a:prstGeom>
          <a:noFill/>
          <a:ln>
            <a:noFill/>
          </a:ln>
        </p:spPr>
      </p:pic>
      <p:sp>
        <p:nvSpPr>
          <p:cNvPr id="133" name="Google Shape;133;p19"/>
          <p:cNvSpPr txBox="1"/>
          <p:nvPr/>
        </p:nvSpPr>
        <p:spPr>
          <a:xfrm>
            <a:off x="307425" y="694225"/>
            <a:ext cx="534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34" name="Google Shape;134;p19"/>
          <p:cNvSpPr txBox="1"/>
          <p:nvPr/>
        </p:nvSpPr>
        <p:spPr>
          <a:xfrm>
            <a:off x="684800" y="864300"/>
            <a:ext cx="18936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Lato"/>
                <a:ea typeface="Lato"/>
                <a:cs typeface="Lato"/>
                <a:sym typeface="Lato"/>
              </a:rPr>
              <a:t>Agent types</a:t>
            </a:r>
            <a:endParaRPr b="1">
              <a:solidFill>
                <a:schemeClr val="accent1"/>
              </a:solidFill>
              <a:latin typeface="Lato"/>
              <a:ea typeface="Lato"/>
              <a:cs typeface="Lato"/>
              <a:sym typeface="Lato"/>
            </a:endParaRPr>
          </a:p>
        </p:txBody>
      </p:sp>
      <p:sp>
        <p:nvSpPr>
          <p:cNvPr id="135" name="Google Shape;135;p19"/>
          <p:cNvSpPr txBox="1"/>
          <p:nvPr/>
        </p:nvSpPr>
        <p:spPr>
          <a:xfrm>
            <a:off x="3364163" y="864300"/>
            <a:ext cx="18936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Lato"/>
                <a:ea typeface="Lato"/>
                <a:cs typeface="Lato"/>
                <a:sym typeface="Lato"/>
              </a:rPr>
              <a:t>Cell prices</a:t>
            </a:r>
            <a:endParaRPr b="1">
              <a:solidFill>
                <a:schemeClr val="accent1"/>
              </a:solidFill>
              <a:latin typeface="Lato"/>
              <a:ea typeface="Lato"/>
              <a:cs typeface="Lato"/>
              <a:sym typeface="Lato"/>
            </a:endParaRPr>
          </a:p>
        </p:txBody>
      </p:sp>
      <p:sp>
        <p:nvSpPr>
          <p:cNvPr id="136" name="Google Shape;136;p19"/>
          <p:cNvSpPr txBox="1"/>
          <p:nvPr/>
        </p:nvSpPr>
        <p:spPr>
          <a:xfrm>
            <a:off x="6226525" y="909675"/>
            <a:ext cx="1655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1"/>
                </a:solidFill>
                <a:latin typeface="Lato"/>
                <a:ea typeface="Lato"/>
                <a:cs typeface="Lato"/>
                <a:sym typeface="Lato"/>
              </a:rPr>
              <a:t>Special amenities</a:t>
            </a:r>
            <a:endParaRPr b="1">
              <a:solidFill>
                <a:schemeClr val="accent1"/>
              </a:solidFill>
              <a:latin typeface="Lato"/>
              <a:ea typeface="Lato"/>
              <a:cs typeface="Lato"/>
              <a:sym typeface="Lato"/>
            </a:endParaRPr>
          </a:p>
        </p:txBody>
      </p:sp>
      <p:sp>
        <p:nvSpPr>
          <p:cNvPr id="137" name="Google Shape;137;p19"/>
          <p:cNvSpPr txBox="1"/>
          <p:nvPr>
            <p:ph idx="4294967295" type="title"/>
          </p:nvPr>
        </p:nvSpPr>
        <p:spPr>
          <a:xfrm>
            <a:off x="611425" y="374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Model Description</a:t>
            </a:r>
            <a:endParaRPr/>
          </a:p>
        </p:txBody>
      </p:sp>
      <p:grpSp>
        <p:nvGrpSpPr>
          <p:cNvPr id="138" name="Google Shape;138;p19"/>
          <p:cNvGrpSpPr/>
          <p:nvPr/>
        </p:nvGrpSpPr>
        <p:grpSpPr>
          <a:xfrm>
            <a:off x="2751025" y="3995200"/>
            <a:ext cx="3409500" cy="757825"/>
            <a:chOff x="2751025" y="3995200"/>
            <a:chExt cx="3409500" cy="757825"/>
          </a:xfrm>
        </p:grpSpPr>
        <p:sp>
          <p:nvSpPr>
            <p:cNvPr id="139" name="Google Shape;139;p19"/>
            <p:cNvSpPr txBox="1"/>
            <p:nvPr/>
          </p:nvSpPr>
          <p:spPr>
            <a:xfrm>
              <a:off x="2751025" y="3995200"/>
              <a:ext cx="3409500" cy="7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chemeClr val="accent1"/>
                  </a:solidFill>
                  <a:latin typeface="Lato"/>
                  <a:ea typeface="Lato"/>
                  <a:cs typeface="Lato"/>
                  <a:sym typeface="Lato"/>
                </a:rPr>
                <a:t>High population density </a:t>
              </a:r>
              <a:endParaRPr b="1" sz="1600">
                <a:solidFill>
                  <a:schemeClr val="accent1"/>
                </a:solidFill>
                <a:latin typeface="Lato"/>
                <a:ea typeface="Lato"/>
                <a:cs typeface="Lato"/>
                <a:sym typeface="Lato"/>
              </a:endParaRPr>
            </a:p>
            <a:p>
              <a:pPr indent="0" lvl="0" marL="0" rtl="0" algn="ctr">
                <a:spcBef>
                  <a:spcPts val="0"/>
                </a:spcBef>
                <a:spcAft>
                  <a:spcPts val="0"/>
                </a:spcAft>
                <a:buNone/>
              </a:pPr>
              <a:r>
                <a:t/>
              </a:r>
              <a:endParaRPr b="1" sz="1600">
                <a:solidFill>
                  <a:schemeClr val="accent1"/>
                </a:solidFill>
                <a:latin typeface="Lato"/>
                <a:ea typeface="Lato"/>
                <a:cs typeface="Lato"/>
                <a:sym typeface="Lato"/>
              </a:endParaRPr>
            </a:p>
            <a:p>
              <a:pPr indent="0" lvl="0" marL="0" rtl="0" algn="l">
                <a:spcBef>
                  <a:spcPts val="0"/>
                </a:spcBef>
                <a:spcAft>
                  <a:spcPts val="0"/>
                </a:spcAft>
                <a:buNone/>
              </a:pPr>
              <a:r>
                <a:t/>
              </a:r>
              <a:endParaRPr b="1" sz="1600">
                <a:solidFill>
                  <a:schemeClr val="accent1"/>
                </a:solidFill>
                <a:latin typeface="Lato"/>
                <a:ea typeface="Lato"/>
                <a:cs typeface="Lato"/>
                <a:sym typeface="Lato"/>
              </a:endParaRPr>
            </a:p>
            <a:p>
              <a:pPr indent="0" lvl="0" marL="0" rtl="0" algn="ctr">
                <a:spcBef>
                  <a:spcPts val="0"/>
                </a:spcBef>
                <a:spcAft>
                  <a:spcPts val="0"/>
                </a:spcAft>
                <a:buNone/>
              </a:pPr>
              <a:r>
                <a:rPr b="1" lang="es" sz="1600">
                  <a:solidFill>
                    <a:schemeClr val="accent1"/>
                  </a:solidFill>
                  <a:latin typeface="Lato"/>
                  <a:ea typeface="Lato"/>
                  <a:cs typeface="Lato"/>
                  <a:sym typeface="Lato"/>
                </a:rPr>
                <a:t> High cell price</a:t>
              </a:r>
              <a:endParaRPr b="1" sz="1600">
                <a:solidFill>
                  <a:schemeClr val="accent1"/>
                </a:solidFill>
                <a:latin typeface="Lato"/>
                <a:ea typeface="Lato"/>
                <a:cs typeface="Lato"/>
                <a:sym typeface="Lato"/>
              </a:endParaRPr>
            </a:p>
          </p:txBody>
        </p:sp>
        <p:sp>
          <p:nvSpPr>
            <p:cNvPr id="140" name="Google Shape;140;p19"/>
            <p:cNvSpPr/>
            <p:nvPr/>
          </p:nvSpPr>
          <p:spPr>
            <a:xfrm>
              <a:off x="4342375" y="4368125"/>
              <a:ext cx="226800" cy="384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0"/>
          <p:cNvPicPr preferRelativeResize="0"/>
          <p:nvPr/>
        </p:nvPicPr>
        <p:blipFill>
          <a:blip r:embed="rId3">
            <a:alphaModFix/>
          </a:blip>
          <a:stretch>
            <a:fillRect/>
          </a:stretch>
        </p:blipFill>
        <p:spPr>
          <a:xfrm>
            <a:off x="704300" y="1455088"/>
            <a:ext cx="3505200" cy="657225"/>
          </a:xfrm>
          <a:prstGeom prst="rect">
            <a:avLst/>
          </a:prstGeom>
          <a:noFill/>
          <a:ln cap="flat" cmpd="sng" w="9525">
            <a:solidFill>
              <a:schemeClr val="dk1"/>
            </a:solidFill>
            <a:prstDash val="solid"/>
            <a:round/>
            <a:headEnd len="sm" w="sm" type="none"/>
            <a:tailEnd len="sm" w="sm" type="none"/>
          </a:ln>
        </p:spPr>
      </p:pic>
      <p:pic>
        <p:nvPicPr>
          <p:cNvPr id="146" name="Google Shape;146;p20"/>
          <p:cNvPicPr preferRelativeResize="0"/>
          <p:nvPr/>
        </p:nvPicPr>
        <p:blipFill rotWithShape="1">
          <a:blip r:embed="rId4">
            <a:alphaModFix/>
          </a:blip>
          <a:srcRect b="0" l="3633" r="0" t="0"/>
          <a:stretch/>
        </p:blipFill>
        <p:spPr>
          <a:xfrm>
            <a:off x="704300" y="2618349"/>
            <a:ext cx="2845129" cy="535200"/>
          </a:xfrm>
          <a:prstGeom prst="rect">
            <a:avLst/>
          </a:prstGeom>
          <a:noFill/>
          <a:ln>
            <a:noFill/>
          </a:ln>
        </p:spPr>
      </p:pic>
      <p:pic>
        <p:nvPicPr>
          <p:cNvPr id="147" name="Google Shape;147;p20"/>
          <p:cNvPicPr preferRelativeResize="0"/>
          <p:nvPr/>
        </p:nvPicPr>
        <p:blipFill>
          <a:blip r:embed="rId5">
            <a:alphaModFix/>
          </a:blip>
          <a:stretch>
            <a:fillRect/>
          </a:stretch>
        </p:blipFill>
        <p:spPr>
          <a:xfrm>
            <a:off x="611436" y="3278950"/>
            <a:ext cx="5490413" cy="535200"/>
          </a:xfrm>
          <a:prstGeom prst="rect">
            <a:avLst/>
          </a:prstGeom>
          <a:noFill/>
          <a:ln>
            <a:noFill/>
          </a:ln>
        </p:spPr>
      </p:pic>
      <p:sp>
        <p:nvSpPr>
          <p:cNvPr id="148" name="Google Shape;148;p20"/>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Model Description</a:t>
            </a:r>
            <a:endParaRPr/>
          </a:p>
        </p:txBody>
      </p:sp>
      <p:sp>
        <p:nvSpPr>
          <p:cNvPr id="149" name="Google Shape;149;p20"/>
          <p:cNvSpPr txBox="1"/>
          <p:nvPr/>
        </p:nvSpPr>
        <p:spPr>
          <a:xfrm>
            <a:off x="7746000" y="3086800"/>
            <a:ext cx="13980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50" name="Google Shape;150;p20"/>
          <p:cNvSpPr txBox="1"/>
          <p:nvPr/>
        </p:nvSpPr>
        <p:spPr>
          <a:xfrm>
            <a:off x="6838850" y="1388949"/>
            <a:ext cx="1803000" cy="18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600">
                <a:solidFill>
                  <a:schemeClr val="accent1"/>
                </a:solidFill>
                <a:latin typeface="Lato"/>
                <a:ea typeface="Lato"/>
                <a:cs typeface="Lato"/>
                <a:sym typeface="Lato"/>
              </a:rPr>
              <a:t>Agents satisfaction increases when they live </a:t>
            </a:r>
            <a:r>
              <a:rPr b="1" i="1" lang="es" sz="1600">
                <a:solidFill>
                  <a:schemeClr val="accent1"/>
                </a:solidFill>
                <a:latin typeface="Lato"/>
                <a:ea typeface="Lato"/>
                <a:cs typeface="Lato"/>
                <a:sym typeface="Lato"/>
              </a:rPr>
              <a:t>surrounded by agents of the same type</a:t>
            </a:r>
            <a:r>
              <a:rPr i="1" lang="es" sz="1600">
                <a:solidFill>
                  <a:schemeClr val="accent1"/>
                </a:solidFill>
                <a:latin typeface="Lato"/>
                <a:ea typeface="Lato"/>
                <a:cs typeface="Lato"/>
                <a:sym typeface="Lato"/>
              </a:rPr>
              <a:t> and </a:t>
            </a:r>
            <a:r>
              <a:rPr b="1" i="1" lang="es" sz="1600">
                <a:solidFill>
                  <a:schemeClr val="accent1"/>
                </a:solidFill>
                <a:latin typeface="Lato"/>
                <a:ea typeface="Lato"/>
                <a:cs typeface="Lato"/>
                <a:sym typeface="Lato"/>
              </a:rPr>
              <a:t>close to their </a:t>
            </a:r>
            <a:r>
              <a:rPr b="1" i="1" lang="es" sz="1600">
                <a:solidFill>
                  <a:schemeClr val="accent1"/>
                </a:solidFill>
                <a:latin typeface="Lato"/>
                <a:ea typeface="Lato"/>
                <a:cs typeface="Lato"/>
                <a:sym typeface="Lato"/>
              </a:rPr>
              <a:t>preferred</a:t>
            </a:r>
            <a:r>
              <a:rPr b="1" i="1" lang="es" sz="1600">
                <a:solidFill>
                  <a:schemeClr val="accent1"/>
                </a:solidFill>
                <a:latin typeface="Lato"/>
                <a:ea typeface="Lato"/>
                <a:cs typeface="Lato"/>
                <a:sym typeface="Lato"/>
              </a:rPr>
              <a:t> amenities</a:t>
            </a:r>
            <a:r>
              <a:rPr i="1" lang="es" sz="1600">
                <a:solidFill>
                  <a:schemeClr val="accent1"/>
                </a:solidFill>
                <a:latin typeface="Lato"/>
                <a:ea typeface="Lato"/>
                <a:cs typeface="Lato"/>
                <a:sym typeface="Lato"/>
              </a:rPr>
              <a:t>.</a:t>
            </a:r>
            <a:endParaRPr i="1" sz="1600">
              <a:solidFill>
                <a:schemeClr val="accent1"/>
              </a:solidFill>
              <a:latin typeface="Lato"/>
              <a:ea typeface="Lato"/>
              <a:cs typeface="Lato"/>
              <a:sym typeface="Lato"/>
            </a:endParaRPr>
          </a:p>
        </p:txBody>
      </p:sp>
      <p:pic>
        <p:nvPicPr>
          <p:cNvPr id="151" name="Google Shape;151;p20"/>
          <p:cNvPicPr preferRelativeResize="0"/>
          <p:nvPr/>
        </p:nvPicPr>
        <p:blipFill>
          <a:blip r:embed="rId6">
            <a:alphaModFix/>
          </a:blip>
          <a:stretch>
            <a:fillRect/>
          </a:stretch>
        </p:blipFill>
        <p:spPr>
          <a:xfrm>
            <a:off x="4825938" y="1455100"/>
            <a:ext cx="1643549" cy="1643549"/>
          </a:xfrm>
          <a:prstGeom prst="rect">
            <a:avLst/>
          </a:prstGeom>
          <a:noFill/>
          <a:ln>
            <a:noFill/>
          </a:ln>
        </p:spPr>
      </p:pic>
      <p:sp>
        <p:nvSpPr>
          <p:cNvPr id="152" name="Google Shape;152;p20"/>
          <p:cNvSpPr txBox="1"/>
          <p:nvPr/>
        </p:nvSpPr>
        <p:spPr>
          <a:xfrm>
            <a:off x="611425" y="3894263"/>
            <a:ext cx="585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idx="4294967295" type="title"/>
          </p:nvPr>
        </p:nvSpPr>
        <p:spPr>
          <a:xfrm>
            <a:off x="611425" y="41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Model Description</a:t>
            </a:r>
            <a:endParaRPr/>
          </a:p>
        </p:txBody>
      </p:sp>
      <p:pic>
        <p:nvPicPr>
          <p:cNvPr id="158" name="Google Shape;158;p21"/>
          <p:cNvPicPr preferRelativeResize="0"/>
          <p:nvPr/>
        </p:nvPicPr>
        <p:blipFill>
          <a:blip r:embed="rId3">
            <a:alphaModFix/>
          </a:blip>
          <a:stretch>
            <a:fillRect/>
          </a:stretch>
        </p:blipFill>
        <p:spPr>
          <a:xfrm>
            <a:off x="611425" y="1238500"/>
            <a:ext cx="1401175" cy="1401175"/>
          </a:xfrm>
          <a:prstGeom prst="rect">
            <a:avLst/>
          </a:prstGeom>
          <a:noFill/>
          <a:ln>
            <a:noFill/>
          </a:ln>
        </p:spPr>
      </p:pic>
      <p:pic>
        <p:nvPicPr>
          <p:cNvPr id="159" name="Google Shape;159;p21"/>
          <p:cNvPicPr preferRelativeResize="0"/>
          <p:nvPr/>
        </p:nvPicPr>
        <p:blipFill>
          <a:blip r:embed="rId4">
            <a:alphaModFix/>
          </a:blip>
          <a:stretch>
            <a:fillRect/>
          </a:stretch>
        </p:blipFill>
        <p:spPr>
          <a:xfrm>
            <a:off x="692950" y="2929100"/>
            <a:ext cx="1319651" cy="1319651"/>
          </a:xfrm>
          <a:prstGeom prst="rect">
            <a:avLst/>
          </a:prstGeom>
          <a:noFill/>
          <a:ln>
            <a:noFill/>
          </a:ln>
        </p:spPr>
      </p:pic>
      <p:grpSp>
        <p:nvGrpSpPr>
          <p:cNvPr id="160" name="Google Shape;160;p21"/>
          <p:cNvGrpSpPr/>
          <p:nvPr/>
        </p:nvGrpSpPr>
        <p:grpSpPr>
          <a:xfrm>
            <a:off x="2473717" y="1147808"/>
            <a:ext cx="5826687" cy="2982243"/>
            <a:chOff x="2473125" y="1147800"/>
            <a:chExt cx="5483425" cy="2562725"/>
          </a:xfrm>
        </p:grpSpPr>
        <p:sp>
          <p:nvSpPr>
            <p:cNvPr id="161" name="Google Shape;161;p21"/>
            <p:cNvSpPr txBox="1"/>
            <p:nvPr/>
          </p:nvSpPr>
          <p:spPr>
            <a:xfrm>
              <a:off x="3113925" y="1147800"/>
              <a:ext cx="3685200" cy="4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solidFill>
                    <a:schemeClr val="accent1"/>
                  </a:solidFill>
                  <a:latin typeface="Lato"/>
                  <a:ea typeface="Lato"/>
                  <a:cs typeface="Lato"/>
                  <a:sym typeface="Lato"/>
                </a:rPr>
                <a:t>For each agent at each location, </a:t>
              </a:r>
              <a:r>
                <a:rPr b="1" lang="es" sz="1500">
                  <a:solidFill>
                    <a:schemeClr val="accent1"/>
                  </a:solidFill>
                  <a:latin typeface="Lato"/>
                  <a:ea typeface="Lato"/>
                  <a:cs typeface="Lato"/>
                  <a:sym typeface="Lato"/>
                </a:rPr>
                <a:t>IF</a:t>
              </a:r>
              <a:r>
                <a:rPr lang="es" sz="1500">
                  <a:solidFill>
                    <a:schemeClr val="accent1"/>
                  </a:solidFill>
                  <a:latin typeface="Lato"/>
                  <a:ea typeface="Lato"/>
                  <a:cs typeface="Lato"/>
                  <a:sym typeface="Lato"/>
                </a:rPr>
                <a:t>: </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p:txBody>
        </p:sp>
        <p:sp>
          <p:nvSpPr>
            <p:cNvPr id="162" name="Google Shape;162;p21"/>
            <p:cNvSpPr/>
            <p:nvPr/>
          </p:nvSpPr>
          <p:spPr>
            <a:xfrm>
              <a:off x="4729725" y="2345788"/>
              <a:ext cx="453600" cy="390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3" name="Google Shape;163;p21"/>
            <p:cNvSpPr txBox="1"/>
            <p:nvPr/>
          </p:nvSpPr>
          <p:spPr>
            <a:xfrm>
              <a:off x="2524033" y="1746789"/>
              <a:ext cx="43851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accent1"/>
                  </a:solidFill>
                  <a:latin typeface="Lato"/>
                  <a:ea typeface="Lato"/>
                  <a:cs typeface="Lato"/>
                  <a:sym typeface="Lato"/>
                </a:rPr>
                <a:t>Satisfaction &lt; Threshold     OR       Wealth &lt; Price</a:t>
              </a:r>
              <a:endParaRPr b="1" sz="15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64" name="Google Shape;164;p21"/>
            <p:cNvSpPr txBox="1"/>
            <p:nvPr/>
          </p:nvSpPr>
          <p:spPr>
            <a:xfrm>
              <a:off x="2473125" y="2873400"/>
              <a:ext cx="49668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solidFill>
                    <a:schemeClr val="accent1"/>
                  </a:solidFill>
                  <a:latin typeface="Lato"/>
                  <a:ea typeface="Lato"/>
                  <a:cs typeface="Lato"/>
                  <a:sym typeface="Lato"/>
                </a:rPr>
                <a:t>Agent moves to a</a:t>
              </a:r>
              <a:r>
                <a:rPr b="1" lang="es" sz="1500">
                  <a:solidFill>
                    <a:schemeClr val="accent1"/>
                  </a:solidFill>
                  <a:latin typeface="Lato"/>
                  <a:ea typeface="Lato"/>
                  <a:cs typeface="Lato"/>
                  <a:sym typeface="Lato"/>
                </a:rPr>
                <a:t> new cell</a:t>
              </a:r>
              <a:r>
                <a:rPr lang="es" sz="1500">
                  <a:solidFill>
                    <a:schemeClr val="accent1"/>
                  </a:solidFill>
                  <a:latin typeface="Lato"/>
                  <a:ea typeface="Lato"/>
                  <a:cs typeface="Lato"/>
                  <a:sym typeface="Lato"/>
                </a:rPr>
                <a:t>:</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p:txBody>
        </p:sp>
        <p:sp>
          <p:nvSpPr>
            <p:cNvPr id="165" name="Google Shape;165;p21"/>
            <p:cNvSpPr txBox="1"/>
            <p:nvPr/>
          </p:nvSpPr>
          <p:spPr>
            <a:xfrm>
              <a:off x="5738950" y="1682925"/>
              <a:ext cx="2217600" cy="3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pic>
          <p:nvPicPr>
            <p:cNvPr id="166" name="Google Shape;166;p21"/>
            <p:cNvPicPr preferRelativeResize="0"/>
            <p:nvPr/>
          </p:nvPicPr>
          <p:blipFill>
            <a:blip r:embed="rId5">
              <a:alphaModFix/>
            </a:blip>
            <a:stretch>
              <a:fillRect/>
            </a:stretch>
          </p:blipFill>
          <p:spPr>
            <a:xfrm>
              <a:off x="3003900" y="3320000"/>
              <a:ext cx="3905250" cy="39052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